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6"/>
    <p:restoredTop sz="94676"/>
  </p:normalViewPr>
  <p:slideViewPr>
    <p:cSldViewPr snapToGrid="0" snapToObjects="1">
      <p:cViewPr>
        <p:scale>
          <a:sx n="120" d="100"/>
          <a:sy n="120" d="100"/>
        </p:scale>
        <p:origin x="240" y="-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DFF7B0-E0EC-4283-A167-CAB57C82CF81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17FECA27-6D62-4E02-9DE2-AB239A4C14A2}">
      <dgm:prSet phldrT="[Testo]" custT="1"/>
      <dgm:spPr/>
      <dgm:t>
        <a:bodyPr/>
        <a:lstStyle/>
        <a:p>
          <a:pPr algn="ctr"/>
          <a:r>
            <a:rPr lang="it-IT" sz="1800" dirty="0" smtClean="0">
              <a:latin typeface="Calibri" charset="0"/>
              <a:ea typeface="Calibri" charset="0"/>
              <a:cs typeface="Calibri" charset="0"/>
            </a:rPr>
            <a:t>CHOOSE THE SERVICE</a:t>
          </a:r>
          <a:endParaRPr lang="it-IT" sz="1800" dirty="0">
            <a:latin typeface="Calibri" charset="0"/>
            <a:ea typeface="Calibri" charset="0"/>
            <a:cs typeface="Calibri" charset="0"/>
          </a:endParaRPr>
        </a:p>
        <a:p>
          <a:pPr algn="ctr"/>
          <a:r>
            <a:rPr lang="it-IT" sz="900" dirty="0" err="1" smtClean="0">
              <a:latin typeface="Calibri" charset="0"/>
              <a:ea typeface="Calibri" charset="0"/>
              <a:cs typeface="Calibri" charset="0"/>
            </a:rPr>
            <a:t>Specifying</a:t>
          </a:r>
          <a:r>
            <a:rPr lang="it-IT" sz="900" dirty="0" smtClean="0">
              <a:latin typeface="Calibri" charset="0"/>
              <a:ea typeface="Calibri" charset="0"/>
              <a:cs typeface="Calibri" charset="0"/>
            </a:rPr>
            <a:t> </a:t>
          </a:r>
          <a:r>
            <a:rPr lang="it-IT" sz="900" dirty="0" err="1" smtClean="0">
              <a:latin typeface="Calibri" charset="0"/>
              <a:ea typeface="Calibri" charset="0"/>
              <a:cs typeface="Calibri" charset="0"/>
            </a:rPr>
            <a:t>your</a:t>
          </a:r>
          <a:r>
            <a:rPr lang="it-IT" sz="900" dirty="0" smtClean="0">
              <a:latin typeface="Calibri" charset="0"/>
              <a:ea typeface="Calibri" charset="0"/>
              <a:cs typeface="Calibri" charset="0"/>
            </a:rPr>
            <a:t> budget</a:t>
          </a:r>
          <a:endParaRPr lang="it-IT" sz="900" dirty="0">
            <a:latin typeface="Calibri" charset="0"/>
            <a:ea typeface="Calibri" charset="0"/>
            <a:cs typeface="Calibri" charset="0"/>
          </a:endParaRPr>
        </a:p>
      </dgm:t>
    </dgm:pt>
    <dgm:pt modelId="{349E4B21-BD68-4961-862D-986EB9DFFE11}" type="parTrans" cxnId="{97DB3CD6-CD7E-4245-AC29-5CD5A9022A91}">
      <dgm:prSet/>
      <dgm:spPr/>
      <dgm:t>
        <a:bodyPr/>
        <a:lstStyle/>
        <a:p>
          <a:endParaRPr lang="it-IT"/>
        </a:p>
      </dgm:t>
    </dgm:pt>
    <dgm:pt modelId="{322B91F6-3669-4A7C-9FB3-0647F65318A9}" type="sibTrans" cxnId="{97DB3CD6-CD7E-4245-AC29-5CD5A9022A91}">
      <dgm:prSet/>
      <dgm:spPr/>
      <dgm:t>
        <a:bodyPr/>
        <a:lstStyle/>
        <a:p>
          <a:endParaRPr lang="it-IT"/>
        </a:p>
      </dgm:t>
    </dgm:pt>
    <dgm:pt modelId="{08CF6876-D331-444B-A0C2-FBA0C8B62BE6}">
      <dgm:prSet phldrT="[Testo]" custT="1"/>
      <dgm:spPr/>
      <dgm:t>
        <a:bodyPr/>
        <a:lstStyle/>
        <a:p>
          <a:r>
            <a:rPr lang="it-IT" sz="1800" dirty="0" smtClean="0">
              <a:latin typeface="Calibri" charset="0"/>
              <a:ea typeface="Calibri" charset="0"/>
              <a:cs typeface="Calibri" charset="0"/>
            </a:rPr>
            <a:t>GET PROPOSALS</a:t>
          </a:r>
          <a:endParaRPr lang="it-IT" sz="1800" dirty="0">
            <a:latin typeface="Calibri" charset="0"/>
            <a:ea typeface="Calibri" charset="0"/>
            <a:cs typeface="Calibri" charset="0"/>
          </a:endParaRPr>
        </a:p>
        <a:p>
          <a:r>
            <a:rPr lang="it-IT" sz="900" dirty="0" smtClean="0">
              <a:latin typeface="Calibri" charset="0"/>
              <a:ea typeface="Calibri" charset="0"/>
              <a:cs typeface="Calibri" charset="0"/>
            </a:rPr>
            <a:t>Fast</a:t>
          </a:r>
          <a:endParaRPr lang="it-IT" sz="900" dirty="0">
            <a:latin typeface="Calibri" charset="0"/>
            <a:ea typeface="Calibri" charset="0"/>
            <a:cs typeface="Calibri" charset="0"/>
          </a:endParaRPr>
        </a:p>
      </dgm:t>
    </dgm:pt>
    <dgm:pt modelId="{45D0B0AB-329A-4940-A25F-1704DF8BD3BA}" type="parTrans" cxnId="{77C3D80C-8BB0-4AE7-8054-BCA3BD8E6CAD}">
      <dgm:prSet/>
      <dgm:spPr/>
      <dgm:t>
        <a:bodyPr/>
        <a:lstStyle/>
        <a:p>
          <a:endParaRPr lang="it-IT"/>
        </a:p>
      </dgm:t>
    </dgm:pt>
    <dgm:pt modelId="{016B95FC-A57E-4AF4-AD4A-FB5FAECF48FE}" type="sibTrans" cxnId="{77C3D80C-8BB0-4AE7-8054-BCA3BD8E6CAD}">
      <dgm:prSet/>
      <dgm:spPr/>
      <dgm:t>
        <a:bodyPr/>
        <a:lstStyle/>
        <a:p>
          <a:endParaRPr lang="it-IT"/>
        </a:p>
      </dgm:t>
    </dgm:pt>
    <dgm:pt modelId="{C5AFB823-D8DE-4376-A5C9-1218BB3DD6B6}">
      <dgm:prSet phldrT="[Testo]" custT="1"/>
      <dgm:spPr/>
      <dgm:t>
        <a:bodyPr/>
        <a:lstStyle/>
        <a:p>
          <a:r>
            <a:rPr lang="it-IT" sz="1800" dirty="0" smtClean="0">
              <a:latin typeface="Calibri" charset="0"/>
              <a:ea typeface="Calibri" charset="0"/>
              <a:cs typeface="Calibri" charset="0"/>
            </a:rPr>
            <a:t>BOOK YOUR TOUR</a:t>
          </a:r>
          <a:endParaRPr lang="it-IT" sz="1800" dirty="0">
            <a:latin typeface="Calibri" charset="0"/>
            <a:ea typeface="Calibri" charset="0"/>
            <a:cs typeface="Calibri" charset="0"/>
          </a:endParaRPr>
        </a:p>
        <a:p>
          <a:r>
            <a:rPr lang="it-IT" sz="900" dirty="0" smtClean="0">
              <a:latin typeface="Calibri" charset="0"/>
              <a:ea typeface="Calibri" charset="0"/>
              <a:cs typeface="Calibri" charset="0"/>
            </a:rPr>
            <a:t>And </a:t>
          </a:r>
          <a:r>
            <a:rPr lang="it-IT" sz="900" dirty="0" err="1" smtClean="0">
              <a:latin typeface="Calibri" charset="0"/>
              <a:ea typeface="Calibri" charset="0"/>
              <a:cs typeface="Calibri" charset="0"/>
            </a:rPr>
            <a:t>you’re</a:t>
          </a:r>
          <a:r>
            <a:rPr lang="it-IT" sz="900" dirty="0" smtClean="0">
              <a:latin typeface="Calibri" charset="0"/>
              <a:ea typeface="Calibri" charset="0"/>
              <a:cs typeface="Calibri" charset="0"/>
            </a:rPr>
            <a:t> ready to go!</a:t>
          </a:r>
          <a:endParaRPr lang="it-IT" sz="900" dirty="0">
            <a:latin typeface="Calibri" charset="0"/>
            <a:ea typeface="Calibri" charset="0"/>
            <a:cs typeface="Calibri" charset="0"/>
          </a:endParaRPr>
        </a:p>
      </dgm:t>
    </dgm:pt>
    <dgm:pt modelId="{AAC7D042-CB5A-4D17-A2AE-2635B545E30D}" type="parTrans" cxnId="{E8867C62-3942-44D6-BAB0-07015F060AB7}">
      <dgm:prSet/>
      <dgm:spPr/>
      <dgm:t>
        <a:bodyPr/>
        <a:lstStyle/>
        <a:p>
          <a:endParaRPr lang="it-IT"/>
        </a:p>
      </dgm:t>
    </dgm:pt>
    <dgm:pt modelId="{E70B20D8-9841-4F58-95E9-72B07708A263}" type="sibTrans" cxnId="{E8867C62-3942-44D6-BAB0-07015F060AB7}">
      <dgm:prSet/>
      <dgm:spPr/>
      <dgm:t>
        <a:bodyPr/>
        <a:lstStyle/>
        <a:p>
          <a:endParaRPr lang="it-IT"/>
        </a:p>
      </dgm:t>
    </dgm:pt>
    <dgm:pt modelId="{FD4AD73D-77BD-4ABD-AE04-7134F584F076}" type="pres">
      <dgm:prSet presAssocID="{E8DFF7B0-E0EC-4283-A167-CAB57C82CF81}" presName="Name0" presStyleCnt="0">
        <dgm:presLayoutVars>
          <dgm:dir/>
          <dgm:resizeHandles val="exact"/>
        </dgm:presLayoutVars>
      </dgm:prSet>
      <dgm:spPr/>
    </dgm:pt>
    <dgm:pt modelId="{EDEB5C94-E89E-4270-A6CC-E2F60339BCE4}" type="pres">
      <dgm:prSet presAssocID="{17FECA27-6D62-4E02-9DE2-AB239A4C14A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51246-9666-4128-9450-B61E14B4D8B7}" type="pres">
      <dgm:prSet presAssocID="{322B91F6-3669-4A7C-9FB3-0647F65318A9}" presName="sibTrans" presStyleLbl="sibTrans2D1" presStyleIdx="0" presStyleCnt="2"/>
      <dgm:spPr/>
      <dgm:t>
        <a:bodyPr/>
        <a:lstStyle/>
        <a:p>
          <a:endParaRPr lang="en-US"/>
        </a:p>
      </dgm:t>
    </dgm:pt>
    <dgm:pt modelId="{BCC473FD-13BF-446C-8941-01AA8B851E24}" type="pres">
      <dgm:prSet presAssocID="{322B91F6-3669-4A7C-9FB3-0647F65318A9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D83BAB5-2E8D-4FDD-BB6D-EFCDB35A5A9B}" type="pres">
      <dgm:prSet presAssocID="{08CF6876-D331-444B-A0C2-FBA0C8B62BE6}" presName="node" presStyleLbl="node1" presStyleIdx="1" presStyleCnt="3" custLinFactNeighborX="0" custLinFactNeighborY="29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03061A-5714-4505-A67E-AA618AD32957}" type="pres">
      <dgm:prSet presAssocID="{016B95FC-A57E-4AF4-AD4A-FB5FAECF48FE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9348AED-C098-4D80-A89D-45E1BEC1ABF9}" type="pres">
      <dgm:prSet presAssocID="{016B95FC-A57E-4AF4-AD4A-FB5FAECF48FE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00EF0B0F-76D8-4D1E-B975-2D5254F29439}" type="pres">
      <dgm:prSet presAssocID="{C5AFB823-D8DE-4376-A5C9-1218BB3DD6B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F7F336-3633-5345-9C0A-F41613ACC139}" type="presOf" srcId="{17FECA27-6D62-4E02-9DE2-AB239A4C14A2}" destId="{EDEB5C94-E89E-4270-A6CC-E2F60339BCE4}" srcOrd="0" destOrd="0" presId="urn:microsoft.com/office/officeart/2005/8/layout/process1"/>
    <dgm:cxn modelId="{8E2D456C-C40C-F247-BD4F-0A93537869D8}" type="presOf" srcId="{322B91F6-3669-4A7C-9FB3-0647F65318A9}" destId="{BCC473FD-13BF-446C-8941-01AA8B851E24}" srcOrd="1" destOrd="0" presId="urn:microsoft.com/office/officeart/2005/8/layout/process1"/>
    <dgm:cxn modelId="{C1ADEF2F-144B-1F4D-8C14-D52D8A529E68}" type="presOf" srcId="{C5AFB823-D8DE-4376-A5C9-1218BB3DD6B6}" destId="{00EF0B0F-76D8-4D1E-B975-2D5254F29439}" srcOrd="0" destOrd="0" presId="urn:microsoft.com/office/officeart/2005/8/layout/process1"/>
    <dgm:cxn modelId="{77C3D80C-8BB0-4AE7-8054-BCA3BD8E6CAD}" srcId="{E8DFF7B0-E0EC-4283-A167-CAB57C82CF81}" destId="{08CF6876-D331-444B-A0C2-FBA0C8B62BE6}" srcOrd="1" destOrd="0" parTransId="{45D0B0AB-329A-4940-A25F-1704DF8BD3BA}" sibTransId="{016B95FC-A57E-4AF4-AD4A-FB5FAECF48FE}"/>
    <dgm:cxn modelId="{FFD60F71-70B1-2C4B-8A3F-263FE8CC47FB}" type="presOf" srcId="{016B95FC-A57E-4AF4-AD4A-FB5FAECF48FE}" destId="{69348AED-C098-4D80-A89D-45E1BEC1ABF9}" srcOrd="1" destOrd="0" presId="urn:microsoft.com/office/officeart/2005/8/layout/process1"/>
    <dgm:cxn modelId="{359C7BED-62B7-3F42-86FE-8F0217A86293}" type="presOf" srcId="{322B91F6-3669-4A7C-9FB3-0647F65318A9}" destId="{E8251246-9666-4128-9450-B61E14B4D8B7}" srcOrd="0" destOrd="0" presId="urn:microsoft.com/office/officeart/2005/8/layout/process1"/>
    <dgm:cxn modelId="{FDC92063-1075-E843-902E-DBC03F3F2499}" type="presOf" srcId="{08CF6876-D331-444B-A0C2-FBA0C8B62BE6}" destId="{ED83BAB5-2E8D-4FDD-BB6D-EFCDB35A5A9B}" srcOrd="0" destOrd="0" presId="urn:microsoft.com/office/officeart/2005/8/layout/process1"/>
    <dgm:cxn modelId="{97DB3CD6-CD7E-4245-AC29-5CD5A9022A91}" srcId="{E8DFF7B0-E0EC-4283-A167-CAB57C82CF81}" destId="{17FECA27-6D62-4E02-9DE2-AB239A4C14A2}" srcOrd="0" destOrd="0" parTransId="{349E4B21-BD68-4961-862D-986EB9DFFE11}" sibTransId="{322B91F6-3669-4A7C-9FB3-0647F65318A9}"/>
    <dgm:cxn modelId="{DB3A55FF-9B37-144A-8DDC-A911495EE709}" type="presOf" srcId="{E8DFF7B0-E0EC-4283-A167-CAB57C82CF81}" destId="{FD4AD73D-77BD-4ABD-AE04-7134F584F076}" srcOrd="0" destOrd="0" presId="urn:microsoft.com/office/officeart/2005/8/layout/process1"/>
    <dgm:cxn modelId="{E8867C62-3942-44D6-BAB0-07015F060AB7}" srcId="{E8DFF7B0-E0EC-4283-A167-CAB57C82CF81}" destId="{C5AFB823-D8DE-4376-A5C9-1218BB3DD6B6}" srcOrd="2" destOrd="0" parTransId="{AAC7D042-CB5A-4D17-A2AE-2635B545E30D}" sibTransId="{E70B20D8-9841-4F58-95E9-72B07708A263}"/>
    <dgm:cxn modelId="{212BE092-44FD-414A-B046-C01766C826A5}" type="presOf" srcId="{016B95FC-A57E-4AF4-AD4A-FB5FAECF48FE}" destId="{E003061A-5714-4505-A67E-AA618AD32957}" srcOrd="0" destOrd="0" presId="urn:microsoft.com/office/officeart/2005/8/layout/process1"/>
    <dgm:cxn modelId="{D0EEE01C-F520-344B-AE9D-2D58FD3A0DB3}" type="presParOf" srcId="{FD4AD73D-77BD-4ABD-AE04-7134F584F076}" destId="{EDEB5C94-E89E-4270-A6CC-E2F60339BCE4}" srcOrd="0" destOrd="0" presId="urn:microsoft.com/office/officeart/2005/8/layout/process1"/>
    <dgm:cxn modelId="{EDA26C7D-D37D-2A4C-A1C9-9859C8B5871D}" type="presParOf" srcId="{FD4AD73D-77BD-4ABD-AE04-7134F584F076}" destId="{E8251246-9666-4128-9450-B61E14B4D8B7}" srcOrd="1" destOrd="0" presId="urn:microsoft.com/office/officeart/2005/8/layout/process1"/>
    <dgm:cxn modelId="{C4906E0B-FA0C-8B43-B7F6-F1A662211DFA}" type="presParOf" srcId="{E8251246-9666-4128-9450-B61E14B4D8B7}" destId="{BCC473FD-13BF-446C-8941-01AA8B851E24}" srcOrd="0" destOrd="0" presId="urn:microsoft.com/office/officeart/2005/8/layout/process1"/>
    <dgm:cxn modelId="{895BEA56-4A63-8D4B-B04B-A9C871673A06}" type="presParOf" srcId="{FD4AD73D-77BD-4ABD-AE04-7134F584F076}" destId="{ED83BAB5-2E8D-4FDD-BB6D-EFCDB35A5A9B}" srcOrd="2" destOrd="0" presId="urn:microsoft.com/office/officeart/2005/8/layout/process1"/>
    <dgm:cxn modelId="{FCE3D3F1-DD60-5C4D-9DF3-9C1E9B009B8A}" type="presParOf" srcId="{FD4AD73D-77BD-4ABD-AE04-7134F584F076}" destId="{E003061A-5714-4505-A67E-AA618AD32957}" srcOrd="3" destOrd="0" presId="urn:microsoft.com/office/officeart/2005/8/layout/process1"/>
    <dgm:cxn modelId="{E0A4E9A0-BEAC-174C-832E-AC29A82E165A}" type="presParOf" srcId="{E003061A-5714-4505-A67E-AA618AD32957}" destId="{69348AED-C098-4D80-A89D-45E1BEC1ABF9}" srcOrd="0" destOrd="0" presId="urn:microsoft.com/office/officeart/2005/8/layout/process1"/>
    <dgm:cxn modelId="{31186016-34A7-8F4F-8892-CBF487F1D4E7}" type="presParOf" srcId="{FD4AD73D-77BD-4ABD-AE04-7134F584F076}" destId="{00EF0B0F-76D8-4D1E-B975-2D5254F2943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EB5C94-E89E-4270-A6CC-E2F60339BCE4}">
      <dsp:nvSpPr>
        <dsp:cNvPr id="0" name=""/>
        <dsp:cNvSpPr/>
      </dsp:nvSpPr>
      <dsp:spPr>
        <a:xfrm>
          <a:off x="5458" y="205899"/>
          <a:ext cx="1631416" cy="97885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800" kern="1200" dirty="0" smtClean="0">
              <a:latin typeface="Calibri" charset="0"/>
              <a:ea typeface="Calibri" charset="0"/>
              <a:cs typeface="Calibri" charset="0"/>
            </a:rPr>
            <a:t>CHOOSE THE SERVICE</a:t>
          </a:r>
          <a:endParaRPr lang="it-IT" sz="1800" kern="1200" dirty="0">
            <a:latin typeface="Calibri" charset="0"/>
            <a:ea typeface="Calibri" charset="0"/>
            <a:cs typeface="Calibri" charset="0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>
              <a:latin typeface="Calibri" charset="0"/>
              <a:ea typeface="Calibri" charset="0"/>
              <a:cs typeface="Calibri" charset="0"/>
            </a:rPr>
            <a:t>Specifying</a:t>
          </a:r>
          <a:r>
            <a:rPr lang="it-IT" sz="900" kern="1200" dirty="0" smtClean="0">
              <a:latin typeface="Calibri" charset="0"/>
              <a:ea typeface="Calibri" charset="0"/>
              <a:cs typeface="Calibri" charset="0"/>
            </a:rPr>
            <a:t> </a:t>
          </a:r>
          <a:r>
            <a:rPr lang="it-IT" sz="900" kern="1200" dirty="0" err="1" smtClean="0">
              <a:latin typeface="Calibri" charset="0"/>
              <a:ea typeface="Calibri" charset="0"/>
              <a:cs typeface="Calibri" charset="0"/>
            </a:rPr>
            <a:t>your</a:t>
          </a:r>
          <a:r>
            <a:rPr lang="it-IT" sz="900" kern="1200" dirty="0" smtClean="0">
              <a:latin typeface="Calibri" charset="0"/>
              <a:ea typeface="Calibri" charset="0"/>
              <a:cs typeface="Calibri" charset="0"/>
            </a:rPr>
            <a:t> budget</a:t>
          </a:r>
          <a:endParaRPr lang="it-IT" sz="9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34128" y="234569"/>
        <a:ext cx="1574076" cy="921510"/>
      </dsp:txXfrm>
    </dsp:sp>
    <dsp:sp modelId="{E8251246-9666-4128-9450-B61E14B4D8B7}">
      <dsp:nvSpPr>
        <dsp:cNvPr id="0" name=""/>
        <dsp:cNvSpPr/>
      </dsp:nvSpPr>
      <dsp:spPr>
        <a:xfrm rot="43387">
          <a:off x="1800002" y="507566"/>
          <a:ext cx="345887" cy="4045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t-IT" sz="1700" kern="1200"/>
        </a:p>
      </dsp:txBody>
      <dsp:txXfrm>
        <a:off x="1800006" y="587829"/>
        <a:ext cx="242121" cy="242755"/>
      </dsp:txXfrm>
    </dsp:sp>
    <dsp:sp modelId="{ED83BAB5-2E8D-4FDD-BB6D-EFCDB35A5A9B}">
      <dsp:nvSpPr>
        <dsp:cNvPr id="0" name=""/>
        <dsp:cNvSpPr/>
      </dsp:nvSpPr>
      <dsp:spPr>
        <a:xfrm>
          <a:off x="2289441" y="234727"/>
          <a:ext cx="1631416" cy="97885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800" kern="1200" dirty="0" smtClean="0">
              <a:latin typeface="Calibri" charset="0"/>
              <a:ea typeface="Calibri" charset="0"/>
              <a:cs typeface="Calibri" charset="0"/>
            </a:rPr>
            <a:t>GET PROPOSALS</a:t>
          </a:r>
          <a:endParaRPr lang="it-IT" sz="1800" kern="1200" dirty="0">
            <a:latin typeface="Calibri" charset="0"/>
            <a:ea typeface="Calibri" charset="0"/>
            <a:cs typeface="Calibri" charset="0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>
              <a:latin typeface="Calibri" charset="0"/>
              <a:ea typeface="Calibri" charset="0"/>
              <a:cs typeface="Calibri" charset="0"/>
            </a:rPr>
            <a:t>Fast</a:t>
          </a:r>
          <a:endParaRPr lang="it-IT" sz="9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2318111" y="263397"/>
        <a:ext cx="1574076" cy="921510"/>
      </dsp:txXfrm>
    </dsp:sp>
    <dsp:sp modelId="{E003061A-5714-4505-A67E-AA618AD32957}">
      <dsp:nvSpPr>
        <dsp:cNvPr id="0" name=""/>
        <dsp:cNvSpPr/>
      </dsp:nvSpPr>
      <dsp:spPr>
        <a:xfrm rot="21556613">
          <a:off x="4083986" y="507319"/>
          <a:ext cx="345887" cy="4045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t-IT" sz="1700" kern="1200"/>
        </a:p>
      </dsp:txBody>
      <dsp:txXfrm>
        <a:off x="4083990" y="588892"/>
        <a:ext cx="242121" cy="242755"/>
      </dsp:txXfrm>
    </dsp:sp>
    <dsp:sp modelId="{00EF0B0F-76D8-4D1E-B975-2D5254F29439}">
      <dsp:nvSpPr>
        <dsp:cNvPr id="0" name=""/>
        <dsp:cNvSpPr/>
      </dsp:nvSpPr>
      <dsp:spPr>
        <a:xfrm>
          <a:off x="4573425" y="205899"/>
          <a:ext cx="1631416" cy="97885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800" kern="1200" dirty="0" smtClean="0">
              <a:latin typeface="Calibri" charset="0"/>
              <a:ea typeface="Calibri" charset="0"/>
              <a:cs typeface="Calibri" charset="0"/>
            </a:rPr>
            <a:t>BOOK YOUR TOUR</a:t>
          </a:r>
          <a:endParaRPr lang="it-IT" sz="1800" kern="1200" dirty="0">
            <a:latin typeface="Calibri" charset="0"/>
            <a:ea typeface="Calibri" charset="0"/>
            <a:cs typeface="Calibri" charset="0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>
              <a:latin typeface="Calibri" charset="0"/>
              <a:ea typeface="Calibri" charset="0"/>
              <a:cs typeface="Calibri" charset="0"/>
            </a:rPr>
            <a:t>And </a:t>
          </a:r>
          <a:r>
            <a:rPr lang="it-IT" sz="900" kern="1200" dirty="0" err="1" smtClean="0">
              <a:latin typeface="Calibri" charset="0"/>
              <a:ea typeface="Calibri" charset="0"/>
              <a:cs typeface="Calibri" charset="0"/>
            </a:rPr>
            <a:t>you’re</a:t>
          </a:r>
          <a:r>
            <a:rPr lang="it-IT" sz="900" kern="1200" dirty="0" smtClean="0">
              <a:latin typeface="Calibri" charset="0"/>
              <a:ea typeface="Calibri" charset="0"/>
              <a:cs typeface="Calibri" charset="0"/>
            </a:rPr>
            <a:t> ready to go!</a:t>
          </a:r>
          <a:endParaRPr lang="it-IT" sz="9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4602095" y="234569"/>
        <a:ext cx="1574076" cy="9215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8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31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41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6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7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42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7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88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9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201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06D97-9CF0-284B-B966-60A8176D746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1F624-4B8B-D04F-BC16-9573D3DA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0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stination_management" TargetMode="External"/><Relationship Id="rId4" Type="http://schemas.openxmlformats.org/officeDocument/2006/relationships/hyperlink" Target="https://it.wikipedia.org/wiki/Destination_Management_Company" TargetMode="External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Professional_service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4.png"/><Relationship Id="rId8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8670354" y="27760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2" name="CasellaDiTesto 1"/>
          <p:cNvSpPr txBox="1"/>
          <p:nvPr/>
        </p:nvSpPr>
        <p:spPr>
          <a:xfrm>
            <a:off x="8670354" y="451934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smtClean="0">
                <a:solidFill>
                  <a:srgbClr val="5D5D5D"/>
                </a:solidFill>
              </a:rPr>
              <a:t>Deck</a:t>
            </a:r>
            <a:endParaRPr lang="it-IT" sz="2400" dirty="0">
              <a:solidFill>
                <a:srgbClr val="5D5D5D"/>
              </a:solidFill>
            </a:endParaRPr>
          </a:p>
        </p:txBody>
      </p:sp>
      <p:sp>
        <p:nvSpPr>
          <p:cNvPr id="3" name="Rettangolo 2"/>
          <p:cNvSpPr/>
          <p:nvPr/>
        </p:nvSpPr>
        <p:spPr>
          <a:xfrm>
            <a:off x="0" y="6046312"/>
            <a:ext cx="12192000" cy="805543"/>
          </a:xfrm>
          <a:prstGeom prst="rect">
            <a:avLst/>
          </a:prstGeom>
          <a:solidFill>
            <a:srgbClr val="188DBB"/>
          </a:solidFill>
          <a:ln>
            <a:solidFill>
              <a:srgbClr val="188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 smtClean="0"/>
              <a:t>FROM:  </a:t>
            </a:r>
            <a:r>
              <a:rPr lang="it-IT" sz="2400" dirty="0"/>
              <a:t>GRUMM </a:t>
            </a:r>
            <a:r>
              <a:rPr lang="it-IT" sz="1400" dirty="0" smtClean="0"/>
              <a:t>Ltd</a:t>
            </a:r>
            <a:r>
              <a:rPr lang="it-IT" sz="2400" dirty="0" smtClean="0"/>
              <a:t> </a:t>
            </a:r>
            <a:r>
              <a:rPr lang="it-IT" sz="1600" i="1" dirty="0"/>
              <a:t>	</a:t>
            </a:r>
          </a:p>
        </p:txBody>
      </p:sp>
      <p:cxnSp>
        <p:nvCxnSpPr>
          <p:cNvPr id="7" name="Connettore diritto 6"/>
          <p:cNvCxnSpPr/>
          <p:nvPr/>
        </p:nvCxnSpPr>
        <p:spPr>
          <a:xfrm>
            <a:off x="8453265" y="1570814"/>
            <a:ext cx="0" cy="3710227"/>
          </a:xfrm>
          <a:prstGeom prst="line">
            <a:avLst/>
          </a:prstGeom>
          <a:ln w="28575"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/>
          <p:cNvSpPr txBox="1"/>
          <p:nvPr/>
        </p:nvSpPr>
        <p:spPr>
          <a:xfrm>
            <a:off x="1076813" y="2156681"/>
            <a:ext cx="810722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115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</a:t>
            </a:r>
            <a:r>
              <a:rPr lang="en-US" sz="6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roups</a:t>
            </a:r>
            <a:endParaRPr lang="en-US" sz="6000" dirty="0">
              <a:solidFill>
                <a:schemeClr val="tx1">
                  <a:lumMod val="75000"/>
                  <a:lumOff val="25000"/>
                </a:schemeClr>
              </a:solidFill>
              <a:ea typeface="Nexa Bold" charset="0"/>
              <a:cs typeface="Nexa Bold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494814" y="8768443"/>
            <a:ext cx="184731" cy="369332"/>
          </a:xfrm>
          <a:prstGeom prst="rect">
            <a:avLst/>
          </a:prstGeom>
          <a:solidFill>
            <a:srgbClr val="188DBB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88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tangolo 5"/>
          <p:cNvSpPr/>
          <p:nvPr/>
        </p:nvSpPr>
        <p:spPr>
          <a:xfrm>
            <a:off x="0" y="6052457"/>
            <a:ext cx="12192000" cy="805543"/>
          </a:xfrm>
          <a:prstGeom prst="rect">
            <a:avLst/>
          </a:prstGeom>
          <a:solidFill>
            <a:srgbClr val="1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>
                <a:latin typeface="Aleo" panose="020F0502020204030203" pitchFamily="34" charset="0"/>
              </a:rPr>
              <a:t>	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="" xmlns:a16="http://schemas.microsoft.com/office/drawing/2014/main" id="{B082BE08-A0B1-438D-AA8D-2B23DBCB88D8}"/>
              </a:ext>
            </a:extLst>
          </p:cNvPr>
          <p:cNvSpPr txBox="1"/>
          <p:nvPr/>
        </p:nvSpPr>
        <p:spPr>
          <a:xfrm>
            <a:off x="96982" y="5996226"/>
            <a:ext cx="72081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50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30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Groups</a:t>
            </a:r>
            <a:endParaRPr lang="en-US" sz="3000" b="1" dirty="0">
              <a:solidFill>
                <a:schemeClr val="tx1">
                  <a:lumMod val="85000"/>
                  <a:lumOff val="15000"/>
                </a:schemeClr>
              </a:solidFill>
              <a:ea typeface="Nexa Bold" charset="0"/>
              <a:cs typeface="Nexa Bold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916838" y="5996226"/>
            <a:ext cx="5275162" cy="86177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it-IT" sz="5000" dirty="0">
                <a:solidFill>
                  <a:schemeClr val="bg1"/>
                </a:solidFill>
              </a:rPr>
              <a:t>Executive </a:t>
            </a:r>
            <a:r>
              <a:rPr lang="en-US" sz="50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786952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0"/>
            <a:ext cx="9983755" cy="805543"/>
          </a:xfrm>
          <a:prstGeom prst="rect">
            <a:avLst/>
          </a:prstGeom>
          <a:solidFill>
            <a:srgbClr val="188DBB"/>
          </a:solidFill>
          <a:ln>
            <a:solidFill>
              <a:srgbClr val="2271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sz="1600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3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="" xmlns:a16="http://schemas.microsoft.com/office/drawing/2014/main" id="{D4C4ABB2-CDDE-4ADE-8D89-1CFF1BBDA329}"/>
              </a:ext>
            </a:extLst>
          </p:cNvPr>
          <p:cNvSpPr txBox="1"/>
          <p:nvPr/>
        </p:nvSpPr>
        <p:spPr>
          <a:xfrm>
            <a:off x="90368" y="28196"/>
            <a:ext cx="683790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="" xmlns:a16="http://schemas.microsoft.com/office/drawing/2014/main" id="{EFE659E2-234B-4475-BEA1-43D27430552D}"/>
              </a:ext>
            </a:extLst>
          </p:cNvPr>
          <p:cNvSpPr/>
          <p:nvPr/>
        </p:nvSpPr>
        <p:spPr>
          <a:xfrm>
            <a:off x="467544" y="962987"/>
            <a:ext cx="11555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The Idea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was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born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when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the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founders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discovered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their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potential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of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getting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into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huge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niche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market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currently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doesn’t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hold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any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competitor. 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The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project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based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on the planning of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group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holiday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booking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while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exploting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the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current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available</a:t>
            </a:r>
            <a:r>
              <a:rPr lang="it-IT" sz="16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b="1" dirty="0" err="1" smtClean="0">
                <a:latin typeface="Calibri" charset="0"/>
                <a:ea typeface="Calibri" charset="0"/>
                <a:cs typeface="Calibri" charset="0"/>
              </a:rPr>
              <a:t>technologies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="" xmlns:a16="http://schemas.microsoft.com/office/drawing/2014/main" id="{41CEBC8F-4A1C-40D7-ABAE-610C3476BBB8}"/>
              </a:ext>
            </a:extLst>
          </p:cNvPr>
          <p:cNvSpPr/>
          <p:nvPr/>
        </p:nvSpPr>
        <p:spPr>
          <a:xfrm>
            <a:off x="3581448" y="1493447"/>
            <a:ext cx="8281038" cy="3652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it-IT" sz="1100" i="1" dirty="0"/>
              <a:t>”More </a:t>
            </a:r>
            <a:r>
              <a:rPr lang="it-IT" sz="1100" i="1" dirty="0" err="1"/>
              <a:t>than</a:t>
            </a:r>
            <a:r>
              <a:rPr lang="it-IT" sz="1100" i="1" dirty="0"/>
              <a:t> a </a:t>
            </a:r>
            <a:r>
              <a:rPr lang="it-IT" sz="1100" i="1" dirty="0" err="1"/>
              <a:t>billion</a:t>
            </a:r>
            <a:r>
              <a:rPr lang="it-IT" sz="1100" i="1" dirty="0"/>
              <a:t> of </a:t>
            </a:r>
            <a:r>
              <a:rPr lang="it-IT" sz="1100" i="1" dirty="0" err="1"/>
              <a:t>people</a:t>
            </a:r>
            <a:r>
              <a:rPr lang="it-IT" sz="1100" i="1" dirty="0"/>
              <a:t> </a:t>
            </a:r>
            <a:r>
              <a:rPr lang="it-IT" sz="1100" i="1" dirty="0" err="1"/>
              <a:t>travel</a:t>
            </a:r>
            <a:r>
              <a:rPr lang="it-IT" sz="1100" i="1" dirty="0"/>
              <a:t> </a:t>
            </a:r>
            <a:r>
              <a:rPr lang="it-IT" sz="1100" i="1" dirty="0" err="1"/>
              <a:t>every</a:t>
            </a:r>
            <a:r>
              <a:rPr lang="it-IT" sz="1100" i="1" dirty="0"/>
              <a:t> </a:t>
            </a:r>
            <a:r>
              <a:rPr lang="it-IT" sz="1100" i="1" dirty="0" err="1"/>
              <a:t>year</a:t>
            </a:r>
            <a:r>
              <a:rPr lang="it-IT" sz="1100" i="1" dirty="0"/>
              <a:t> in the world for </a:t>
            </a:r>
            <a:r>
              <a:rPr lang="it-IT" sz="1100" i="1" dirty="0" err="1"/>
              <a:t>holiday</a:t>
            </a:r>
            <a:r>
              <a:rPr lang="it-IT" sz="1100" i="1" dirty="0"/>
              <a:t> </a:t>
            </a:r>
            <a:r>
              <a:rPr lang="it-IT" sz="1100" i="1" dirty="0" err="1"/>
              <a:t>purposes</a:t>
            </a:r>
            <a:r>
              <a:rPr lang="it-IT" sz="1100" i="1" dirty="0"/>
              <a:t> (4,5% more </a:t>
            </a:r>
            <a:r>
              <a:rPr lang="it-IT" sz="1100" i="1" dirty="0" err="1"/>
              <a:t>than</a:t>
            </a:r>
            <a:r>
              <a:rPr lang="it-IT" sz="1100" i="1" dirty="0"/>
              <a:t> in the </a:t>
            </a:r>
            <a:r>
              <a:rPr lang="it-IT" sz="1100" i="1" dirty="0" err="1"/>
              <a:t>year</a:t>
            </a:r>
            <a:r>
              <a:rPr lang="it-IT" sz="1100" i="1" dirty="0"/>
              <a:t> 2015, </a:t>
            </a:r>
            <a:r>
              <a:rPr lang="it-IT" sz="1100" i="1" dirty="0" err="1"/>
              <a:t>which</a:t>
            </a:r>
            <a:r>
              <a:rPr lang="it-IT" sz="1100" i="1" dirty="0"/>
              <a:t> </a:t>
            </a:r>
            <a:r>
              <a:rPr lang="it-IT" sz="1100" i="1" dirty="0" err="1"/>
              <a:t>equals</a:t>
            </a:r>
            <a:r>
              <a:rPr lang="it-IT" sz="1100" i="1" dirty="0"/>
              <a:t> to 50Mln+ travellers). </a:t>
            </a:r>
            <a:r>
              <a:rPr lang="it-IT" sz="1100" b="1" i="1" dirty="0" err="1"/>
              <a:t>Italy</a:t>
            </a:r>
            <a:r>
              <a:rPr lang="it-IT" sz="1100" b="1" i="1" dirty="0"/>
              <a:t>, </a:t>
            </a:r>
            <a:r>
              <a:rPr lang="it-IT" sz="1100" i="1" dirty="0"/>
              <a:t>with 81,5Mln of </a:t>
            </a:r>
            <a:r>
              <a:rPr lang="it-IT" sz="1100" i="1" dirty="0" err="1"/>
              <a:t>tourists</a:t>
            </a:r>
            <a:r>
              <a:rPr lang="it-IT" sz="1100" i="1" dirty="0"/>
              <a:t> </a:t>
            </a:r>
            <a:r>
              <a:rPr lang="it-IT" sz="1100" i="1" dirty="0" err="1"/>
              <a:t>every</a:t>
            </a:r>
            <a:r>
              <a:rPr lang="it-IT" sz="1100" i="1" dirty="0"/>
              <a:t> </a:t>
            </a:r>
            <a:r>
              <a:rPr lang="it-IT" sz="1100" i="1" dirty="0" err="1"/>
              <a:t>year</a:t>
            </a:r>
            <a:r>
              <a:rPr lang="it-IT" sz="1100" i="1" dirty="0"/>
              <a:t>, </a:t>
            </a:r>
            <a:r>
              <a:rPr lang="it-IT" sz="1100" i="1" dirty="0" err="1"/>
              <a:t>is</a:t>
            </a:r>
            <a:r>
              <a:rPr lang="it-IT" sz="1100" i="1" dirty="0"/>
              <a:t> in the 5° </a:t>
            </a:r>
            <a:r>
              <a:rPr lang="it-IT" sz="1100" i="1" dirty="0" err="1"/>
              <a:t>place</a:t>
            </a:r>
            <a:r>
              <a:rPr lang="it-IT" sz="1100" i="1" dirty="0"/>
              <a:t>, </a:t>
            </a:r>
            <a:r>
              <a:rPr lang="it-IT" sz="1100" i="1" dirty="0" err="1"/>
              <a:t>between</a:t>
            </a:r>
            <a:r>
              <a:rPr lang="it-IT" sz="1100" i="1" dirty="0"/>
              <a:t> the  top </a:t>
            </a:r>
            <a:r>
              <a:rPr lang="it-IT" sz="1100" i="1" dirty="0" err="1"/>
              <a:t>touristic</a:t>
            </a:r>
            <a:r>
              <a:rPr lang="it-IT" sz="1100" i="1" dirty="0"/>
              <a:t> </a:t>
            </a:r>
            <a:r>
              <a:rPr lang="it-IT" sz="1100" i="1" dirty="0" err="1"/>
              <a:t>worldwide</a:t>
            </a:r>
            <a:r>
              <a:rPr lang="it-IT" sz="1100" i="1" dirty="0"/>
              <a:t> </a:t>
            </a:r>
            <a:r>
              <a:rPr lang="it-IT" sz="1100" i="1" dirty="0" err="1" smtClean="0"/>
              <a:t>destinations</a:t>
            </a:r>
            <a:r>
              <a:rPr lang="it-IT" sz="1100" i="1" dirty="0" smtClean="0"/>
              <a:t> </a:t>
            </a:r>
            <a:r>
              <a:rPr lang="it-IT" sz="1100" i="1" dirty="0"/>
              <a:t>(Just </a:t>
            </a:r>
            <a:r>
              <a:rPr lang="it-IT" sz="1100" i="1" dirty="0" err="1"/>
              <a:t>after</a:t>
            </a:r>
            <a:r>
              <a:rPr lang="it-IT" sz="1100" i="1" dirty="0"/>
              <a:t> France, USA, </a:t>
            </a:r>
            <a:r>
              <a:rPr lang="it-IT" sz="1100" i="1" dirty="0" err="1"/>
              <a:t>Spain</a:t>
            </a:r>
            <a:r>
              <a:rPr lang="it-IT" sz="1100" i="1" dirty="0"/>
              <a:t> and China). </a:t>
            </a:r>
            <a:br>
              <a:rPr lang="it-IT" sz="1100" i="1" dirty="0"/>
            </a:br>
            <a:r>
              <a:rPr lang="it-IT" sz="1100" b="1" i="1" dirty="0" err="1"/>
              <a:t>Italy</a:t>
            </a:r>
            <a:r>
              <a:rPr lang="it-IT" sz="1100" b="1" i="1" dirty="0"/>
              <a:t> </a:t>
            </a:r>
            <a:r>
              <a:rPr lang="it-IT" sz="1100" i="1" dirty="0" err="1"/>
              <a:t>is</a:t>
            </a:r>
            <a:r>
              <a:rPr lang="it-IT" sz="1100" i="1" dirty="0"/>
              <a:t> </a:t>
            </a:r>
            <a:r>
              <a:rPr lang="it-IT" sz="1100" i="1" dirty="0" err="1"/>
              <a:t>at</a:t>
            </a:r>
            <a:r>
              <a:rPr lang="it-IT" sz="1100" i="1" dirty="0"/>
              <a:t> the 7° </a:t>
            </a:r>
            <a:r>
              <a:rPr lang="it-IT" sz="1100" i="1" dirty="0" err="1"/>
              <a:t>place</a:t>
            </a:r>
            <a:r>
              <a:rPr lang="it-IT" sz="1100" i="1" dirty="0"/>
              <a:t> for </a:t>
            </a:r>
            <a:r>
              <a:rPr lang="it-IT" sz="1100" i="1" dirty="0" err="1"/>
              <a:t>revenues</a:t>
            </a:r>
            <a:r>
              <a:rPr lang="it-IT" sz="1100" i="1" dirty="0"/>
              <a:t> </a:t>
            </a:r>
            <a:r>
              <a:rPr lang="it-IT" sz="1100" i="1" dirty="0" err="1"/>
              <a:t>generated</a:t>
            </a:r>
            <a:r>
              <a:rPr lang="it-IT" sz="1100" i="1" dirty="0"/>
              <a:t> from </a:t>
            </a:r>
            <a:r>
              <a:rPr lang="it-IT" sz="1100" i="1" dirty="0" err="1"/>
              <a:t>tourist</a:t>
            </a:r>
            <a:r>
              <a:rPr lang="it-IT" sz="1100" i="1" dirty="0"/>
              <a:t> </a:t>
            </a:r>
            <a:r>
              <a:rPr lang="it-IT" sz="1100" i="1" dirty="0" err="1" smtClean="0"/>
              <a:t>expenses</a:t>
            </a:r>
            <a:r>
              <a:rPr lang="it-IT" sz="1100" i="1" dirty="0" smtClean="0"/>
              <a:t>, </a:t>
            </a:r>
            <a:r>
              <a:rPr lang="it-IT" sz="1100" i="1" dirty="0"/>
              <a:t>with 37Billions of Euro per </a:t>
            </a:r>
            <a:r>
              <a:rPr lang="it-IT" sz="1100" i="1" dirty="0" err="1"/>
              <a:t>year</a:t>
            </a:r>
            <a:r>
              <a:rPr lang="it-IT" sz="1100" i="1" dirty="0"/>
              <a:t>” </a:t>
            </a:r>
            <a:r>
              <a:rPr lang="it-IT" sz="1100" i="1" dirty="0" smtClean="0"/>
              <a:t>.</a:t>
            </a:r>
            <a:br>
              <a:rPr lang="it-IT" sz="1100" i="1" dirty="0" smtClean="0"/>
            </a:br>
            <a:r>
              <a:rPr lang="it-IT" sz="1100" dirty="0" smtClean="0"/>
              <a:t>The </a:t>
            </a:r>
            <a:r>
              <a:rPr lang="it-IT" sz="1100" dirty="0"/>
              <a:t>Retail market, </a:t>
            </a:r>
            <a:r>
              <a:rPr lang="it-IT" sz="1100" dirty="0" err="1"/>
              <a:t>initially</a:t>
            </a:r>
            <a:r>
              <a:rPr lang="it-IT" sz="1100" dirty="0"/>
              <a:t> </a:t>
            </a:r>
            <a:r>
              <a:rPr lang="it-IT" sz="1100" dirty="0" err="1"/>
              <a:t>was</a:t>
            </a:r>
            <a:r>
              <a:rPr lang="it-IT" sz="1100" dirty="0"/>
              <a:t> </a:t>
            </a:r>
            <a:r>
              <a:rPr lang="it-IT" sz="1100" dirty="0" err="1"/>
              <a:t>mostly</a:t>
            </a:r>
            <a:r>
              <a:rPr lang="it-IT" sz="1100" dirty="0"/>
              <a:t> </a:t>
            </a:r>
            <a:r>
              <a:rPr lang="it-IT" sz="1100" dirty="0" err="1"/>
              <a:t>owned</a:t>
            </a:r>
            <a:r>
              <a:rPr lang="it-IT" sz="1100" dirty="0"/>
              <a:t> from “</a:t>
            </a:r>
            <a:r>
              <a:rPr lang="it-IT" sz="1100" dirty="0" err="1"/>
              <a:t>physical</a:t>
            </a:r>
            <a:r>
              <a:rPr lang="it-IT" sz="1100" dirty="0"/>
              <a:t>” tour </a:t>
            </a:r>
            <a:r>
              <a:rPr lang="it-IT" sz="1100" dirty="0" err="1"/>
              <a:t>agencies</a:t>
            </a:r>
            <a:r>
              <a:rPr lang="it-IT" sz="1100" dirty="0"/>
              <a:t>. Over time and with the </a:t>
            </a:r>
            <a:r>
              <a:rPr lang="it-IT" sz="1100" dirty="0" err="1"/>
              <a:t>arrival</a:t>
            </a:r>
            <a:r>
              <a:rPr lang="it-IT" sz="1100" dirty="0"/>
              <a:t> of new </a:t>
            </a:r>
            <a:r>
              <a:rPr lang="it-IT" sz="1100" dirty="0" err="1"/>
              <a:t>technologies</a:t>
            </a:r>
            <a:r>
              <a:rPr lang="it-IT" sz="1100" dirty="0"/>
              <a:t>, </a:t>
            </a:r>
            <a:r>
              <a:rPr lang="it-IT" sz="1100" dirty="0" err="1"/>
              <a:t>it</a:t>
            </a:r>
            <a:r>
              <a:rPr lang="it-IT" sz="1100" dirty="0"/>
              <a:t> </a:t>
            </a:r>
            <a:r>
              <a:rPr lang="it-IT" sz="1100" dirty="0" err="1"/>
              <a:t>became</a:t>
            </a:r>
            <a:r>
              <a:rPr lang="it-IT" sz="1100" dirty="0"/>
              <a:t> to be </a:t>
            </a:r>
            <a:r>
              <a:rPr lang="it-IT" sz="1100" dirty="0" err="1"/>
              <a:t>dominated</a:t>
            </a:r>
            <a:r>
              <a:rPr lang="it-IT" sz="1100" dirty="0"/>
              <a:t> from online </a:t>
            </a:r>
            <a:r>
              <a:rPr lang="it-IT" sz="1100" dirty="0" err="1"/>
              <a:t>agencies</a:t>
            </a:r>
            <a:r>
              <a:rPr lang="it-IT" sz="1100" dirty="0"/>
              <a:t> and companies </a:t>
            </a:r>
            <a:r>
              <a:rPr lang="it-IT" sz="1100" dirty="0" err="1"/>
              <a:t>such</a:t>
            </a:r>
            <a:r>
              <a:rPr lang="it-IT" sz="1100" dirty="0"/>
              <a:t> </a:t>
            </a:r>
            <a:r>
              <a:rPr lang="it-IT" sz="1100" dirty="0" err="1"/>
              <a:t>as</a:t>
            </a:r>
            <a:r>
              <a:rPr lang="it-IT" sz="1100" dirty="0"/>
              <a:t>: </a:t>
            </a:r>
            <a:r>
              <a:rPr lang="it-IT" sz="1100" dirty="0" err="1"/>
              <a:t>Booking.com</a:t>
            </a:r>
            <a:r>
              <a:rPr lang="it-IT" sz="1100" dirty="0"/>
              <a:t>, Expedia, </a:t>
            </a:r>
            <a:r>
              <a:rPr lang="it-IT" sz="1100" dirty="0" err="1"/>
              <a:t>edreams</a:t>
            </a:r>
            <a:r>
              <a:rPr lang="it-IT" sz="1100" dirty="0"/>
              <a:t>, </a:t>
            </a:r>
            <a:r>
              <a:rPr lang="it-IT" sz="1100" dirty="0" err="1"/>
              <a:t>airbnb</a:t>
            </a:r>
            <a:r>
              <a:rPr lang="it-IT" sz="1100" dirty="0"/>
              <a:t>, and </a:t>
            </a:r>
            <a:r>
              <a:rPr lang="it-IT" sz="1100" dirty="0" err="1"/>
              <a:t>many</a:t>
            </a:r>
            <a:r>
              <a:rPr lang="it-IT" sz="1100" dirty="0"/>
              <a:t> </a:t>
            </a:r>
            <a:r>
              <a:rPr lang="it-IT" sz="1100" dirty="0" err="1"/>
              <a:t>others</a:t>
            </a:r>
            <a:r>
              <a:rPr lang="it-IT" sz="1100" dirty="0"/>
              <a:t>.</a:t>
            </a:r>
            <a:br>
              <a:rPr lang="it-IT" sz="1100" dirty="0"/>
            </a:br>
            <a:r>
              <a:rPr lang="it-IT" sz="1100" dirty="0"/>
              <a:t/>
            </a:r>
            <a:br>
              <a:rPr lang="it-IT" sz="1100" dirty="0"/>
            </a:br>
            <a:r>
              <a:rPr lang="it-IT" sz="1100" dirty="0"/>
              <a:t>The </a:t>
            </a:r>
            <a:r>
              <a:rPr lang="it-IT" sz="1100" dirty="0" err="1"/>
              <a:t>average</a:t>
            </a:r>
            <a:r>
              <a:rPr lang="it-IT" sz="1100" dirty="0"/>
              <a:t> </a:t>
            </a:r>
            <a:r>
              <a:rPr lang="it-IT" sz="1100" dirty="0" err="1"/>
              <a:t>user</a:t>
            </a:r>
            <a:r>
              <a:rPr lang="it-IT" sz="1100" dirty="0"/>
              <a:t> </a:t>
            </a:r>
            <a:r>
              <a:rPr lang="it-IT" sz="1100" dirty="0" err="1"/>
              <a:t>is</a:t>
            </a:r>
            <a:r>
              <a:rPr lang="it-IT" sz="1100" dirty="0"/>
              <a:t> </a:t>
            </a:r>
            <a:r>
              <a:rPr lang="it-IT" sz="1100" dirty="0" err="1"/>
              <a:t>now</a:t>
            </a:r>
            <a:r>
              <a:rPr lang="it-IT" sz="1100" dirty="0"/>
              <a:t> </a:t>
            </a:r>
            <a:r>
              <a:rPr lang="it-IT" sz="1100" dirty="0" err="1"/>
              <a:t>able</a:t>
            </a:r>
            <a:r>
              <a:rPr lang="it-IT" sz="1100" dirty="0"/>
              <a:t> to </a:t>
            </a:r>
            <a:r>
              <a:rPr lang="it-IT" sz="1100" dirty="0" err="1"/>
              <a:t>plan</a:t>
            </a:r>
            <a:r>
              <a:rPr lang="it-IT" sz="1100" dirty="0"/>
              <a:t> a </a:t>
            </a:r>
            <a:r>
              <a:rPr lang="it-IT" sz="1100" dirty="0" err="1"/>
              <a:t>holiday</a:t>
            </a:r>
            <a:r>
              <a:rPr lang="it-IT" sz="1100" dirty="0"/>
              <a:t> by </a:t>
            </a:r>
            <a:r>
              <a:rPr lang="it-IT" sz="1100" dirty="0" err="1"/>
              <a:t>himself</a:t>
            </a:r>
            <a:r>
              <a:rPr lang="it-IT" sz="1100" dirty="0"/>
              <a:t> and </a:t>
            </a:r>
            <a:r>
              <a:rPr lang="it-IT" sz="1100" dirty="0" err="1"/>
              <a:t>without</a:t>
            </a:r>
            <a:r>
              <a:rPr lang="it-IT" sz="1100" dirty="0"/>
              <a:t> help from </a:t>
            </a:r>
            <a:r>
              <a:rPr lang="it-IT" sz="1100" dirty="0" err="1"/>
              <a:t>external</a:t>
            </a:r>
            <a:r>
              <a:rPr lang="it-IT" sz="1100" dirty="0"/>
              <a:t> </a:t>
            </a:r>
            <a:r>
              <a:rPr lang="it-IT" sz="1100" dirty="0" err="1"/>
              <a:t>third</a:t>
            </a:r>
            <a:r>
              <a:rPr lang="it-IT" sz="1100" dirty="0"/>
              <a:t> party companies </a:t>
            </a:r>
            <a:r>
              <a:rPr lang="it-IT" sz="1100" dirty="0" err="1"/>
              <a:t>that</a:t>
            </a:r>
            <a:r>
              <a:rPr lang="it-IT" sz="1100" dirty="0"/>
              <a:t> do the work for </a:t>
            </a:r>
            <a:r>
              <a:rPr lang="it-IT" sz="1100" dirty="0" err="1"/>
              <a:t>them</a:t>
            </a:r>
            <a:r>
              <a:rPr lang="it-IT" sz="1100" dirty="0"/>
              <a:t>, </a:t>
            </a:r>
            <a:r>
              <a:rPr lang="it-IT" sz="1100" dirty="0" err="1"/>
              <a:t>charging</a:t>
            </a:r>
            <a:r>
              <a:rPr lang="it-IT" sz="1100" dirty="0"/>
              <a:t> </a:t>
            </a:r>
            <a:r>
              <a:rPr lang="it-IT" sz="1100" dirty="0" err="1"/>
              <a:t>often</a:t>
            </a:r>
            <a:r>
              <a:rPr lang="it-IT" sz="1100" dirty="0"/>
              <a:t> extra </a:t>
            </a:r>
            <a:r>
              <a:rPr lang="it-IT" sz="1100" dirty="0" err="1"/>
              <a:t>fees</a:t>
            </a:r>
            <a:r>
              <a:rPr lang="it-IT" sz="1100" dirty="0"/>
              <a:t>. </a:t>
            </a:r>
            <a:br>
              <a:rPr lang="it-IT" sz="1100" dirty="0"/>
            </a:br>
            <a:r>
              <a:rPr lang="it-IT" sz="1100" dirty="0"/>
              <a:t>The situation </a:t>
            </a:r>
            <a:r>
              <a:rPr lang="it-IT" sz="1100" dirty="0" err="1"/>
              <a:t>is</a:t>
            </a:r>
            <a:r>
              <a:rPr lang="it-IT" sz="1100" dirty="0"/>
              <a:t> </a:t>
            </a:r>
            <a:r>
              <a:rPr lang="it-IT" sz="1100" dirty="0" err="1"/>
              <a:t>slighlty</a:t>
            </a:r>
            <a:r>
              <a:rPr lang="it-IT" sz="1100" dirty="0"/>
              <a:t> </a:t>
            </a:r>
            <a:r>
              <a:rPr lang="it-IT" sz="1100" dirty="0" err="1"/>
              <a:t>different</a:t>
            </a:r>
            <a:r>
              <a:rPr lang="it-IT" sz="1100" dirty="0"/>
              <a:t> </a:t>
            </a:r>
            <a:r>
              <a:rPr lang="it-IT" sz="1100" dirty="0" err="1"/>
              <a:t>when</a:t>
            </a:r>
            <a:r>
              <a:rPr lang="it-IT" sz="1100" dirty="0"/>
              <a:t> </a:t>
            </a:r>
            <a:r>
              <a:rPr lang="it-IT" sz="1100" dirty="0" err="1"/>
              <a:t>we</a:t>
            </a:r>
            <a:r>
              <a:rPr lang="it-IT" sz="1100" dirty="0"/>
              <a:t> talk </a:t>
            </a:r>
            <a:r>
              <a:rPr lang="it-IT" sz="1100" dirty="0" err="1"/>
              <a:t>about</a:t>
            </a:r>
            <a:r>
              <a:rPr lang="it-IT" sz="1100" dirty="0"/>
              <a:t> </a:t>
            </a:r>
            <a:r>
              <a:rPr lang="it-IT" sz="1100" dirty="0" err="1"/>
              <a:t>groups</a:t>
            </a:r>
            <a:r>
              <a:rPr lang="it-IT" sz="1100" dirty="0"/>
              <a:t> of </a:t>
            </a:r>
            <a:r>
              <a:rPr lang="it-IT" sz="1100" dirty="0" err="1"/>
              <a:t>people</a:t>
            </a:r>
            <a:r>
              <a:rPr lang="it-IT" sz="1100" dirty="0"/>
              <a:t> </a:t>
            </a:r>
            <a:r>
              <a:rPr lang="it-IT" sz="1100" dirty="0" err="1"/>
              <a:t>that</a:t>
            </a:r>
            <a:r>
              <a:rPr lang="it-IT" sz="1100" dirty="0"/>
              <a:t> are in </a:t>
            </a:r>
            <a:r>
              <a:rPr lang="it-IT" sz="1100" dirty="0" err="1"/>
              <a:t>need</a:t>
            </a:r>
            <a:r>
              <a:rPr lang="it-IT" sz="1100" dirty="0"/>
              <a:t> of an </a:t>
            </a:r>
            <a:r>
              <a:rPr lang="it-IT" sz="1100" dirty="0" err="1"/>
              <a:t>holiday</a:t>
            </a:r>
            <a:r>
              <a:rPr lang="it-IT" sz="1100" dirty="0"/>
              <a:t>, </a:t>
            </a:r>
            <a:r>
              <a:rPr lang="it-IT" sz="1100" dirty="0" err="1"/>
              <a:t>which</a:t>
            </a:r>
            <a:r>
              <a:rPr lang="it-IT" sz="1100" dirty="0"/>
              <a:t> </a:t>
            </a:r>
            <a:r>
              <a:rPr lang="it-IT" sz="1100" dirty="0" err="1"/>
              <a:t>often</a:t>
            </a:r>
            <a:r>
              <a:rPr lang="it-IT" sz="1100" dirty="0"/>
              <a:t> </a:t>
            </a:r>
            <a:r>
              <a:rPr lang="it-IT" sz="1100" dirty="0" err="1"/>
              <a:t>find</a:t>
            </a:r>
            <a:r>
              <a:rPr lang="it-IT" sz="1100" dirty="0"/>
              <a:t> hard to do </a:t>
            </a:r>
            <a:r>
              <a:rPr lang="it-IT" sz="1100" dirty="0" err="1"/>
              <a:t>as</a:t>
            </a:r>
            <a:r>
              <a:rPr lang="it-IT" sz="1100" dirty="0"/>
              <a:t> planning a </a:t>
            </a:r>
            <a:r>
              <a:rPr lang="it-IT" sz="1100" dirty="0" err="1"/>
              <a:t>vacation</a:t>
            </a:r>
            <a:r>
              <a:rPr lang="it-IT" sz="1100" dirty="0"/>
              <a:t> for over 10 </a:t>
            </a:r>
            <a:r>
              <a:rPr lang="it-IT" sz="1100" dirty="0" err="1"/>
              <a:t>people</a:t>
            </a:r>
            <a:r>
              <a:rPr lang="it-IT" sz="1100" dirty="0"/>
              <a:t> </a:t>
            </a:r>
            <a:r>
              <a:rPr lang="it-IT" sz="1100" dirty="0" err="1"/>
              <a:t>is</a:t>
            </a:r>
            <a:r>
              <a:rPr lang="it-IT" sz="1100" dirty="0"/>
              <a:t> </a:t>
            </a:r>
            <a:r>
              <a:rPr lang="it-IT" sz="1100" dirty="0" err="1"/>
              <a:t>often</a:t>
            </a:r>
            <a:r>
              <a:rPr lang="it-IT" sz="1100" dirty="0"/>
              <a:t> a </a:t>
            </a:r>
            <a:r>
              <a:rPr lang="it-IT" sz="1100" dirty="0" err="1"/>
              <a:t>difficult</a:t>
            </a:r>
            <a:r>
              <a:rPr lang="it-IT" sz="1100" dirty="0"/>
              <a:t> and </a:t>
            </a:r>
            <a:r>
              <a:rPr lang="it-IT" sz="1100" dirty="0" err="1"/>
              <a:t>complex</a:t>
            </a:r>
            <a:r>
              <a:rPr lang="it-IT" sz="1100" dirty="0"/>
              <a:t> procedure.</a:t>
            </a:r>
            <a:br>
              <a:rPr lang="it-IT" sz="1100" dirty="0"/>
            </a:br>
            <a:r>
              <a:rPr lang="it-IT" sz="1100" dirty="0" err="1"/>
              <a:t>This</a:t>
            </a:r>
            <a:r>
              <a:rPr lang="it-IT" sz="1100" dirty="0"/>
              <a:t> </a:t>
            </a:r>
            <a:r>
              <a:rPr lang="it-IT" sz="1100" dirty="0" err="1"/>
              <a:t>is</a:t>
            </a:r>
            <a:r>
              <a:rPr lang="it-IT" sz="1100" dirty="0"/>
              <a:t> </a:t>
            </a:r>
            <a:r>
              <a:rPr lang="it-IT" sz="1100" dirty="0" err="1"/>
              <a:t>why</a:t>
            </a:r>
            <a:r>
              <a:rPr lang="it-IT" sz="1100" dirty="0"/>
              <a:t>, </a:t>
            </a:r>
            <a:r>
              <a:rPr lang="it-IT" sz="1100" dirty="0" err="1"/>
              <a:t>people</a:t>
            </a:r>
            <a:r>
              <a:rPr lang="it-IT" sz="1100" dirty="0"/>
              <a:t> </a:t>
            </a:r>
            <a:r>
              <a:rPr lang="it-IT" sz="1100" dirty="0" err="1"/>
              <a:t>still</a:t>
            </a:r>
            <a:r>
              <a:rPr lang="it-IT" sz="1100" dirty="0"/>
              <a:t> </a:t>
            </a:r>
            <a:r>
              <a:rPr lang="it-IT" sz="1100" dirty="0" err="1"/>
              <a:t>ask</a:t>
            </a:r>
            <a:r>
              <a:rPr lang="it-IT" sz="1100" dirty="0"/>
              <a:t> for </a:t>
            </a:r>
            <a:r>
              <a:rPr lang="it-IT" sz="1100" dirty="0" err="1"/>
              <a:t>support</a:t>
            </a:r>
            <a:r>
              <a:rPr lang="it-IT" sz="1100" dirty="0"/>
              <a:t> from tour </a:t>
            </a:r>
            <a:r>
              <a:rPr lang="it-IT" sz="1100" dirty="0" err="1"/>
              <a:t>agencies</a:t>
            </a:r>
            <a:r>
              <a:rPr lang="it-IT" sz="1100" dirty="0"/>
              <a:t>.</a:t>
            </a:r>
            <a:br>
              <a:rPr lang="it-IT" sz="1100" dirty="0"/>
            </a:br>
            <a:r>
              <a:rPr lang="it-IT" sz="1100" dirty="0" err="1"/>
              <a:t>When</a:t>
            </a:r>
            <a:r>
              <a:rPr lang="it-IT" sz="1100" dirty="0"/>
              <a:t> </a:t>
            </a:r>
            <a:r>
              <a:rPr lang="it-IT" sz="1100" dirty="0" err="1"/>
              <a:t>agencies</a:t>
            </a:r>
            <a:r>
              <a:rPr lang="it-IT" sz="1100" dirty="0"/>
              <a:t> are </a:t>
            </a:r>
            <a:r>
              <a:rPr lang="it-IT" sz="1100" dirty="0" err="1"/>
              <a:t>unable</a:t>
            </a:r>
            <a:r>
              <a:rPr lang="it-IT" sz="1100" dirty="0"/>
              <a:t> to </a:t>
            </a:r>
            <a:r>
              <a:rPr lang="it-IT" sz="1100" dirty="0" err="1"/>
              <a:t>organise</a:t>
            </a:r>
            <a:r>
              <a:rPr lang="it-IT" sz="1100" dirty="0"/>
              <a:t> </a:t>
            </a:r>
            <a:r>
              <a:rPr lang="it-IT" sz="1100" dirty="0" err="1"/>
              <a:t>tours</a:t>
            </a:r>
            <a:r>
              <a:rPr lang="it-IT" sz="1100" dirty="0"/>
              <a:t> </a:t>
            </a:r>
            <a:r>
              <a:rPr lang="it-IT" sz="1100" dirty="0" err="1"/>
              <a:t>because</a:t>
            </a:r>
            <a:r>
              <a:rPr lang="it-IT" sz="1100" dirty="0"/>
              <a:t> the client </a:t>
            </a:r>
            <a:r>
              <a:rPr lang="it-IT" sz="1100" dirty="0" err="1"/>
              <a:t>has</a:t>
            </a:r>
            <a:r>
              <a:rPr lang="it-IT" sz="1100" dirty="0"/>
              <a:t> </a:t>
            </a:r>
            <a:r>
              <a:rPr lang="it-IT" sz="1100" dirty="0" err="1"/>
              <a:t>particular</a:t>
            </a:r>
            <a:r>
              <a:rPr lang="it-IT" sz="1100" dirty="0"/>
              <a:t> </a:t>
            </a:r>
            <a:r>
              <a:rPr lang="it-IT" sz="1100" dirty="0" err="1"/>
              <a:t>demands</a:t>
            </a:r>
            <a:r>
              <a:rPr lang="it-IT" sz="1100" dirty="0"/>
              <a:t>, the </a:t>
            </a:r>
            <a:r>
              <a:rPr lang="it-IT" sz="1100" dirty="0" err="1"/>
              <a:t>agencies</a:t>
            </a:r>
            <a:r>
              <a:rPr lang="it-IT" sz="1100" dirty="0"/>
              <a:t> go </a:t>
            </a:r>
            <a:r>
              <a:rPr lang="it-IT" sz="1100" dirty="0" err="1"/>
              <a:t>through</a:t>
            </a:r>
            <a:r>
              <a:rPr lang="it-IT" sz="1100" dirty="0"/>
              <a:t> </a:t>
            </a:r>
            <a:r>
              <a:rPr lang="it-IT" sz="1100" dirty="0" err="1"/>
              <a:t>other</a:t>
            </a:r>
            <a:r>
              <a:rPr lang="it-IT" sz="1100" dirty="0"/>
              <a:t> </a:t>
            </a:r>
            <a:r>
              <a:rPr lang="it-IT" sz="1100" dirty="0" err="1"/>
              <a:t>systems</a:t>
            </a:r>
            <a:r>
              <a:rPr lang="it-IT" sz="1100" dirty="0"/>
              <a:t> in the DMC in </a:t>
            </a:r>
            <a:r>
              <a:rPr lang="it-IT" sz="1100" dirty="0" err="1"/>
              <a:t>order</a:t>
            </a:r>
            <a:r>
              <a:rPr lang="it-IT" sz="1100" dirty="0"/>
              <a:t> to complete the </a:t>
            </a:r>
            <a:r>
              <a:rPr lang="it-IT" sz="1100" dirty="0" err="1"/>
              <a:t>bookings</a:t>
            </a:r>
            <a:r>
              <a:rPr lang="it-IT" sz="1100" dirty="0"/>
              <a:t>. </a:t>
            </a:r>
            <a:endParaRPr lang="en-GB" sz="1100" dirty="0"/>
          </a:p>
          <a:p>
            <a:r>
              <a:rPr lang="it-IT" sz="900" dirty="0" smtClean="0"/>
              <a:t/>
            </a:r>
            <a:br>
              <a:rPr lang="it-IT" sz="900" dirty="0" smtClean="0"/>
            </a:br>
            <a:r>
              <a:rPr lang="it-IT" sz="900" dirty="0" smtClean="0"/>
              <a:t/>
            </a:r>
            <a:br>
              <a:rPr lang="it-IT" sz="900" dirty="0" smtClean="0"/>
            </a:br>
            <a:r>
              <a:rPr lang="it-IT" sz="900" dirty="0" smtClean="0"/>
              <a:t>A</a:t>
            </a:r>
            <a:r>
              <a:rPr lang="it-IT" sz="900" dirty="0"/>
              <a:t> </a:t>
            </a:r>
            <a:r>
              <a:rPr lang="it-IT" sz="900" b="1" dirty="0" err="1"/>
              <a:t>destination</a:t>
            </a:r>
            <a:r>
              <a:rPr lang="it-IT" sz="900" b="1" dirty="0"/>
              <a:t> management company</a:t>
            </a:r>
            <a:r>
              <a:rPr lang="it-IT" sz="900" dirty="0"/>
              <a:t> (</a:t>
            </a:r>
            <a:r>
              <a:rPr lang="it-IT" sz="900" b="1" dirty="0"/>
              <a:t>DMC</a:t>
            </a:r>
            <a:r>
              <a:rPr lang="it-IT" sz="900" dirty="0"/>
              <a:t>) </a:t>
            </a:r>
            <a:r>
              <a:rPr lang="it-IT" sz="900" dirty="0" err="1"/>
              <a:t>is</a:t>
            </a:r>
            <a:r>
              <a:rPr lang="it-IT" sz="900" dirty="0"/>
              <a:t> a </a:t>
            </a:r>
            <a:r>
              <a:rPr lang="it-IT" sz="900" u="sng" dirty="0">
                <a:hlinkClick r:id="rId2"/>
              </a:rPr>
              <a:t>professional services</a:t>
            </a:r>
            <a:r>
              <a:rPr lang="it-IT" sz="900" dirty="0"/>
              <a:t> company </a:t>
            </a:r>
            <a:r>
              <a:rPr lang="it-IT" sz="900" dirty="0" err="1"/>
              <a:t>possessing</a:t>
            </a:r>
            <a:r>
              <a:rPr lang="it-IT" sz="900" dirty="0"/>
              <a:t> </a:t>
            </a:r>
            <a:r>
              <a:rPr lang="it-IT" sz="900" dirty="0" err="1"/>
              <a:t>extensive</a:t>
            </a:r>
            <a:r>
              <a:rPr lang="it-IT" sz="900" dirty="0"/>
              <a:t> </a:t>
            </a:r>
            <a:r>
              <a:rPr lang="it-IT" sz="900" dirty="0" err="1"/>
              <a:t>local</a:t>
            </a:r>
            <a:r>
              <a:rPr lang="it-IT" sz="900" dirty="0"/>
              <a:t> </a:t>
            </a:r>
            <a:r>
              <a:rPr lang="it-IT" sz="900" dirty="0" err="1"/>
              <a:t>knowledge</a:t>
            </a:r>
            <a:r>
              <a:rPr lang="it-IT" sz="900" dirty="0"/>
              <a:t>, expertise and </a:t>
            </a:r>
            <a:r>
              <a:rPr lang="it-IT" sz="900" dirty="0" err="1"/>
              <a:t>resources</a:t>
            </a:r>
            <a:r>
              <a:rPr lang="it-IT" sz="900" dirty="0"/>
              <a:t>, </a:t>
            </a:r>
            <a:r>
              <a:rPr lang="it-IT" sz="900" dirty="0" err="1"/>
              <a:t>specializing</a:t>
            </a:r>
            <a:r>
              <a:rPr lang="it-IT" sz="900" dirty="0"/>
              <a:t> in the design and </a:t>
            </a:r>
            <a:r>
              <a:rPr lang="it-IT" sz="900" dirty="0" err="1"/>
              <a:t>implementation</a:t>
            </a:r>
            <a:r>
              <a:rPr lang="it-IT" sz="900" dirty="0"/>
              <a:t> of </a:t>
            </a:r>
            <a:r>
              <a:rPr lang="it-IT" sz="900" dirty="0" err="1"/>
              <a:t>events</a:t>
            </a:r>
            <a:r>
              <a:rPr lang="it-IT" sz="900" dirty="0"/>
              <a:t>, </a:t>
            </a:r>
            <a:r>
              <a:rPr lang="it-IT" sz="900" dirty="0" err="1"/>
              <a:t>activities</a:t>
            </a:r>
            <a:r>
              <a:rPr lang="it-IT" sz="900" dirty="0"/>
              <a:t>, </a:t>
            </a:r>
            <a:r>
              <a:rPr lang="it-IT" sz="900" dirty="0" err="1"/>
              <a:t>tours</a:t>
            </a:r>
            <a:r>
              <a:rPr lang="it-IT" sz="900" dirty="0"/>
              <a:t>, </a:t>
            </a:r>
            <a:r>
              <a:rPr lang="it-IT" sz="900" dirty="0" err="1"/>
              <a:t>transportation</a:t>
            </a:r>
            <a:r>
              <a:rPr lang="it-IT" sz="900" dirty="0"/>
              <a:t> and </a:t>
            </a:r>
            <a:r>
              <a:rPr lang="it-IT" sz="900" dirty="0" err="1"/>
              <a:t>program</a:t>
            </a:r>
            <a:r>
              <a:rPr lang="it-IT" sz="900" dirty="0"/>
              <a:t> </a:t>
            </a:r>
            <a:r>
              <a:rPr lang="it-IT" sz="900" dirty="0" err="1"/>
              <a:t>logistics</a:t>
            </a:r>
            <a:r>
              <a:rPr lang="it-IT" sz="900" dirty="0"/>
              <a:t>. </a:t>
            </a:r>
            <a:r>
              <a:rPr lang="it-IT" sz="900" dirty="0" err="1"/>
              <a:t>According</a:t>
            </a:r>
            <a:r>
              <a:rPr lang="it-IT" sz="900" dirty="0"/>
              <a:t> to a DMC company website a "</a:t>
            </a:r>
            <a:r>
              <a:rPr lang="it-IT" sz="900" i="1" dirty="0"/>
              <a:t>DMC </a:t>
            </a:r>
            <a:r>
              <a:rPr lang="it-IT" sz="900" i="1" dirty="0" err="1"/>
              <a:t>is</a:t>
            </a:r>
            <a:r>
              <a:rPr lang="it-IT" sz="900" i="1" dirty="0"/>
              <a:t> a service </a:t>
            </a:r>
            <a:r>
              <a:rPr lang="it-IT" sz="900" i="1" dirty="0" err="1"/>
              <a:t>professional</a:t>
            </a:r>
            <a:r>
              <a:rPr lang="it-IT" sz="900" i="1" dirty="0"/>
              <a:t> company with a wide-</a:t>
            </a:r>
            <a:r>
              <a:rPr lang="it-IT" sz="900" i="1" dirty="0" err="1"/>
              <a:t>range</a:t>
            </a:r>
            <a:r>
              <a:rPr lang="it-IT" sz="900" i="1" dirty="0"/>
              <a:t> of </a:t>
            </a:r>
            <a:r>
              <a:rPr lang="it-IT" sz="900" i="1" dirty="0" err="1"/>
              <a:t>knowledge</a:t>
            </a:r>
            <a:r>
              <a:rPr lang="it-IT" sz="900" i="1" dirty="0"/>
              <a:t> and </a:t>
            </a:r>
            <a:r>
              <a:rPr lang="it-IT" sz="900" i="1" dirty="0" err="1"/>
              <a:t>experience</a:t>
            </a:r>
            <a:r>
              <a:rPr lang="it-IT" sz="900" i="1" dirty="0"/>
              <a:t> over the </a:t>
            </a:r>
            <a:r>
              <a:rPr lang="it-IT" sz="900" i="1" dirty="0" err="1"/>
              <a:t>conditions</a:t>
            </a:r>
            <a:r>
              <a:rPr lang="it-IT" sz="900" i="1" dirty="0"/>
              <a:t> and </a:t>
            </a:r>
            <a:r>
              <a:rPr lang="it-IT" sz="900" i="1" dirty="0" err="1"/>
              <a:t>touristic</a:t>
            </a:r>
            <a:r>
              <a:rPr lang="it-IT" sz="900" i="1" dirty="0"/>
              <a:t> </a:t>
            </a:r>
            <a:r>
              <a:rPr lang="it-IT" sz="900" i="1" dirty="0" err="1"/>
              <a:t>resources</a:t>
            </a:r>
            <a:r>
              <a:rPr lang="it-IT" sz="900" i="1" dirty="0"/>
              <a:t> of a </a:t>
            </a:r>
            <a:r>
              <a:rPr lang="it-IT" sz="900" i="1" dirty="0" err="1"/>
              <a:t>region</a:t>
            </a:r>
            <a:r>
              <a:rPr lang="it-IT" sz="900" i="1" dirty="0"/>
              <a:t>"</a:t>
            </a:r>
            <a:r>
              <a:rPr lang="it-IT" sz="900" u="sng" baseline="30000" dirty="0">
                <a:hlinkClick r:id="rId3"/>
              </a:rPr>
              <a:t>[</a:t>
            </a:r>
            <a:endParaRPr lang="en-GB" sz="900" dirty="0"/>
          </a:p>
          <a:p>
            <a:r>
              <a:rPr lang="it-IT" sz="900" dirty="0"/>
              <a:t/>
            </a:r>
            <a:br>
              <a:rPr lang="it-IT" sz="900" dirty="0"/>
            </a:br>
            <a:r>
              <a:rPr lang="it-IT" sz="900" i="1" dirty="0"/>
              <a:t>(Reference: </a:t>
            </a:r>
            <a:r>
              <a:rPr lang="it-IT" sz="900" u="sng" dirty="0">
                <a:hlinkClick r:id="rId4"/>
              </a:rPr>
              <a:t>wikipedia</a:t>
            </a:r>
            <a:r>
              <a:rPr lang="it-IT" sz="900" i="1" dirty="0" smtClean="0"/>
              <a:t>)</a:t>
            </a:r>
            <a:endParaRPr lang="en-GB" sz="900" dirty="0"/>
          </a:p>
        </p:txBody>
      </p:sp>
      <p:sp>
        <p:nvSpPr>
          <p:cNvPr id="11" name="Rettangolo 10">
            <a:extLst>
              <a:ext uri="{FF2B5EF4-FFF2-40B4-BE49-F238E27FC236}">
                <a16:creationId xmlns="" xmlns:a16="http://schemas.microsoft.com/office/drawing/2014/main" id="{0278D8E3-A876-44BC-93B9-F21539B4BAF9}"/>
              </a:ext>
            </a:extLst>
          </p:cNvPr>
          <p:cNvSpPr/>
          <p:nvPr/>
        </p:nvSpPr>
        <p:spPr>
          <a:xfrm>
            <a:off x="269837" y="1946212"/>
            <a:ext cx="3041774" cy="1497846"/>
          </a:xfrm>
          <a:prstGeom prst="rect">
            <a:avLst/>
          </a:prstGeom>
          <a:ln>
            <a:solidFill>
              <a:srgbClr val="188DBB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ctr">
              <a:spcAft>
                <a:spcPts val="400"/>
              </a:spcAft>
            </a:pP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Today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. booking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agencies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and DMC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still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 use 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”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old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school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”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technologies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to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communicate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organise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plans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e.g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: Fax,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calls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Emails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).</a:t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Planning a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group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 tour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currently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complicated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 and slow </a:t>
            </a:r>
            <a:r>
              <a:rPr lang="it-IT" sz="1100" b="1" dirty="0" err="1" smtClean="0">
                <a:latin typeface="Calibri" charset="0"/>
                <a:ea typeface="Calibri" charset="0"/>
                <a:cs typeface="Calibri" charset="0"/>
              </a:rPr>
              <a:t>process</a:t>
            </a:r>
            <a:r>
              <a:rPr lang="it-IT" sz="1100" b="1" dirty="0" smtClean="0">
                <a:latin typeface="Calibri" charset="0"/>
                <a:ea typeface="Calibri" charset="0"/>
                <a:cs typeface="Calibri" charset="0"/>
              </a:rPr>
              <a:t>.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endParaRPr lang="it-IT" sz="11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="" xmlns:a16="http://schemas.microsoft.com/office/drawing/2014/main" id="{5F756742-8DA9-4CB6-ACF0-D5D7B8B85980}"/>
              </a:ext>
            </a:extLst>
          </p:cNvPr>
          <p:cNvSpPr/>
          <p:nvPr/>
        </p:nvSpPr>
        <p:spPr>
          <a:xfrm>
            <a:off x="3581448" y="5813936"/>
            <a:ext cx="7772351" cy="738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i="1" dirty="0"/>
              <a:t>Booking</a:t>
            </a:r>
            <a:r>
              <a:rPr lang="en-US" sz="1400" b="1" i="1" dirty="0"/>
              <a:t>4</a:t>
            </a:r>
            <a:r>
              <a:rPr lang="en-US" sz="1400" i="1" dirty="0"/>
              <a:t>Groups  was born to make the booking process easier, faster and more convenient for everyone that desires to </a:t>
            </a:r>
            <a:r>
              <a:rPr lang="en-US" sz="1400" i="1" dirty="0" smtClean="0"/>
              <a:t>organize </a:t>
            </a:r>
            <a:r>
              <a:rPr lang="en-US" sz="1400" i="1" dirty="0"/>
              <a:t>a group </a:t>
            </a:r>
            <a:r>
              <a:rPr lang="en-US" sz="1400" i="1" dirty="0" smtClean="0"/>
              <a:t>trip</a:t>
            </a:r>
            <a:r>
              <a:rPr lang="en-US" sz="1400" i="1" dirty="0"/>
              <a:t>.</a:t>
            </a:r>
            <a:r>
              <a:rPr lang="en-US" sz="1400" i="1" dirty="0"/>
              <a:t> </a:t>
            </a:r>
            <a:r>
              <a:rPr lang="en-US" sz="1400" i="1" dirty="0" smtClean="0"/>
              <a:t>Easy </a:t>
            </a:r>
            <a:r>
              <a:rPr lang="en-US" sz="1400" i="1" dirty="0"/>
              <a:t>as counting one-two-three. </a:t>
            </a:r>
            <a:br>
              <a:rPr lang="en-US" sz="1400" i="1" dirty="0"/>
            </a:br>
            <a:r>
              <a:rPr lang="en-US" sz="1400" i="1" dirty="0"/>
              <a:t>The platform allows whoever and whenever to book a trip/event for groups of people, in just a few clicks. </a:t>
            </a:r>
            <a:endParaRPr lang="en-GB" sz="1400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="" xmlns:a16="http://schemas.microsoft.com/office/drawing/2014/main" id="{AD3097F1-2776-4888-8E4E-0E5ED7EA3846}"/>
              </a:ext>
            </a:extLst>
          </p:cNvPr>
          <p:cNvCxnSpPr/>
          <p:nvPr/>
        </p:nvCxnSpPr>
        <p:spPr>
          <a:xfrm>
            <a:off x="0" y="1656260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5306" y="170931"/>
            <a:ext cx="457868" cy="4578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57409" y="233981"/>
            <a:ext cx="81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Idea	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16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-6146"/>
            <a:ext cx="9983755" cy="805543"/>
          </a:xfrm>
          <a:prstGeom prst="rect">
            <a:avLst/>
          </a:prstGeom>
          <a:solidFill>
            <a:srgbClr val="188DBB"/>
          </a:solidFill>
          <a:ln>
            <a:solidFill>
              <a:srgbClr val="2271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 smtClean="0">
                <a:latin typeface="Aleo" panose="020F0502020204030203" pitchFamily="34" charset="0"/>
              </a:rPr>
              <a:t>   </a:t>
            </a:r>
            <a:r>
              <a:rPr lang="it-IT" sz="1600" i="1" dirty="0" err="1" smtClean="0">
                <a:latin typeface="Calibri" charset="0"/>
                <a:ea typeface="Calibri" charset="0"/>
                <a:cs typeface="Calibri" charset="0"/>
              </a:rPr>
              <a:t>Innovation</a:t>
            </a:r>
            <a:r>
              <a:rPr lang="it-IT" sz="1600" i="1" dirty="0" smtClean="0">
                <a:latin typeface="Aleo" panose="020F0502020204030203" pitchFamily="34" charset="0"/>
              </a:rPr>
              <a:t>	</a:t>
            </a:r>
            <a:endParaRPr lang="it-IT" sz="1600" i="1" dirty="0">
              <a:latin typeface="Aleo" panose="020F0502020204030203" pitchFamily="34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4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D4C4ABB2-CDDE-4ADE-8D89-1CFF1BBDA329}"/>
              </a:ext>
            </a:extLst>
          </p:cNvPr>
          <p:cNvSpPr txBox="1"/>
          <p:nvPr/>
        </p:nvSpPr>
        <p:spPr>
          <a:xfrm>
            <a:off x="84343" y="39850"/>
            <a:ext cx="68379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EFE659E2-234B-4475-BEA1-43D27430552D}"/>
              </a:ext>
            </a:extLst>
          </p:cNvPr>
          <p:cNvSpPr/>
          <p:nvPr/>
        </p:nvSpPr>
        <p:spPr>
          <a:xfrm>
            <a:off x="458229" y="861961"/>
            <a:ext cx="112755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2000" b="1" dirty="0" smtClean="0">
                <a:latin typeface="Calibri" charset="0"/>
                <a:ea typeface="Calibri" charset="0"/>
                <a:cs typeface="Calibri" charset="0"/>
              </a:rPr>
              <a:t>A NEW CONCEPT OF “INVOICE”</a:t>
            </a:r>
            <a:endParaRPr lang="it-IT" sz="2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41CEBC8F-4A1C-40D7-ABAE-610C3476BBB8}"/>
              </a:ext>
            </a:extLst>
          </p:cNvPr>
          <p:cNvSpPr/>
          <p:nvPr/>
        </p:nvSpPr>
        <p:spPr>
          <a:xfrm>
            <a:off x="3581448" y="1429025"/>
            <a:ext cx="82810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xmlns="" id="{2937CDD1-E28C-4DE0-84CE-1AE067D1A9DF}"/>
              </a:ext>
            </a:extLst>
          </p:cNvPr>
          <p:cNvSpPr/>
          <p:nvPr/>
        </p:nvSpPr>
        <p:spPr>
          <a:xfrm>
            <a:off x="156615" y="1652141"/>
            <a:ext cx="3424833" cy="1261884"/>
          </a:xfrm>
          <a:prstGeom prst="rect">
            <a:avLst/>
          </a:prstGeom>
          <a:ln w="9525">
            <a:solidFill>
              <a:srgbClr val="188DBB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Booking</a:t>
            </a:r>
            <a:r>
              <a:rPr 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4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Groups</a:t>
            </a:r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Made for the purpose of making easier, faster and more efficient bookings for groups of over 10 people.</a:t>
            </a:r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rPr>
            </a:b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xmlns="" id="{0D56BF97-C0F1-425A-8DBE-49ECB12B8705}"/>
              </a:ext>
            </a:extLst>
          </p:cNvPr>
          <p:cNvSpPr/>
          <p:nvPr/>
        </p:nvSpPr>
        <p:spPr>
          <a:xfrm>
            <a:off x="4417541" y="1652141"/>
            <a:ext cx="7325544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5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5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On </a:t>
            </a:r>
            <a:r>
              <a:rPr lang="en-US" sz="1500" dirty="0">
                <a:latin typeface="Calibri" charset="0"/>
                <a:ea typeface="Calibri" charset="0"/>
                <a:cs typeface="Calibri" charset="0"/>
              </a:rPr>
              <a:t>Booking</a:t>
            </a:r>
            <a:r>
              <a:rPr lang="en-US" sz="1500" b="1" dirty="0">
                <a:latin typeface="Calibri" charset="0"/>
                <a:ea typeface="Calibri" charset="0"/>
                <a:cs typeface="Calibri" charset="0"/>
              </a:rPr>
              <a:t>4</a:t>
            </a:r>
            <a:r>
              <a:rPr lang="en-US" sz="1500" dirty="0">
                <a:latin typeface="Calibri" charset="0"/>
                <a:ea typeface="Calibri" charset="0"/>
                <a:cs typeface="Calibri" charset="0"/>
              </a:rPr>
              <a:t>Groups  we find two types of users: </a:t>
            </a:r>
            <a:r>
              <a:rPr lang="en-US" sz="1500" b="1" dirty="0">
                <a:latin typeface="Calibri" charset="0"/>
                <a:ea typeface="Calibri" charset="0"/>
                <a:cs typeface="Calibri" charset="0"/>
              </a:rPr>
              <a:t>Clients and service providers</a:t>
            </a:r>
            <a:r>
              <a:rPr lang="en-US" sz="1500" dirty="0">
                <a:latin typeface="Calibri" charset="0"/>
                <a:ea typeface="Calibri" charset="0"/>
                <a:cs typeface="Calibri" charset="0"/>
              </a:rPr>
              <a:t>.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500" dirty="0">
                <a:latin typeface="Calibri" charset="0"/>
                <a:ea typeface="Calibri" charset="0"/>
                <a:cs typeface="Calibri" charset="0"/>
              </a:rPr>
            </a:b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500" dirty="0">
                <a:latin typeface="Calibri" charset="0"/>
                <a:ea typeface="Calibri" charset="0"/>
                <a:cs typeface="Calibri" charset="0"/>
              </a:rPr>
            </a:b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Service providers are: Hotels,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restaurants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, bus companies,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tourist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guide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agencies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museums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.</a:t>
            </a:r>
            <a:br>
              <a:rPr lang="it-IT" sz="1500" dirty="0">
                <a:latin typeface="Calibri" charset="0"/>
                <a:ea typeface="Calibri" charset="0"/>
                <a:cs typeface="Calibri" charset="0"/>
              </a:rPr>
            </a:br>
            <a:r>
              <a:rPr lang="it-IT" sz="1500" b="1" dirty="0">
                <a:latin typeface="Calibri" charset="0"/>
                <a:ea typeface="Calibri" charset="0"/>
                <a:cs typeface="Calibri" charset="0"/>
              </a:rPr>
              <a:t>Clients 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are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usually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b="1" dirty="0">
                <a:latin typeface="Calibri" charset="0"/>
                <a:ea typeface="Calibri" charset="0"/>
                <a:cs typeface="Calibri" charset="0"/>
              </a:rPr>
              <a:t>Tour </a:t>
            </a:r>
            <a:r>
              <a:rPr lang="it-IT" sz="1500" b="1" dirty="0" err="1">
                <a:latin typeface="Calibri" charset="0"/>
                <a:ea typeface="Calibri" charset="0"/>
                <a:cs typeface="Calibri" charset="0"/>
              </a:rPr>
              <a:t>Operators</a:t>
            </a:r>
            <a:r>
              <a:rPr lang="it-IT" sz="150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b="1" dirty="0" err="1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it-IT" sz="1500" b="1" dirty="0">
                <a:latin typeface="Calibri" charset="0"/>
                <a:ea typeface="Calibri" charset="0"/>
                <a:cs typeface="Calibri" charset="0"/>
              </a:rPr>
              <a:t> look for DMC 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other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organisations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such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as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schools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parishes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and business companies.  Booking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extremely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easy and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after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completing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the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registration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, clients and service providers are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immediately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able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to use the </a:t>
            </a:r>
            <a:r>
              <a:rPr lang="it-IT" sz="1500" dirty="0" err="1">
                <a:latin typeface="Calibri" charset="0"/>
                <a:ea typeface="Calibri" charset="0"/>
                <a:cs typeface="Calibri" charset="0"/>
              </a:rPr>
              <a:t>platform</a:t>
            </a:r>
            <a:r>
              <a:rPr lang="it-IT" sz="1500" dirty="0">
                <a:latin typeface="Calibri" charset="0"/>
                <a:ea typeface="Calibri" charset="0"/>
                <a:cs typeface="Calibri" charset="0"/>
              </a:rPr>
              <a:t> in full. </a:t>
            </a:r>
            <a:endParaRPr lang="en-GB" sz="1500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xmlns="" id="{67A98B55-5870-41AD-9771-113882EBA297}"/>
              </a:ext>
            </a:extLst>
          </p:cNvPr>
          <p:cNvCxnSpPr/>
          <p:nvPr/>
        </p:nvCxnSpPr>
        <p:spPr>
          <a:xfrm>
            <a:off x="1" y="1334530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tangolo 21">
            <a:extLst>
              <a:ext uri="{FF2B5EF4-FFF2-40B4-BE49-F238E27FC236}">
                <a16:creationId xmlns:a16="http://schemas.microsoft.com/office/drawing/2014/main" xmlns="" id="{0284D9CA-E6E4-427A-9B1A-A094884E5AA5}"/>
              </a:ext>
            </a:extLst>
          </p:cNvPr>
          <p:cNvSpPr/>
          <p:nvPr/>
        </p:nvSpPr>
        <p:spPr>
          <a:xfrm>
            <a:off x="3765036" y="4953271"/>
            <a:ext cx="779964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b="1" i="1" dirty="0"/>
              <a:t>THE MAIN DIFFERENCE </a:t>
            </a:r>
            <a:r>
              <a:rPr lang="it-IT" sz="1400" i="1" dirty="0" err="1"/>
              <a:t>between</a:t>
            </a:r>
            <a:r>
              <a:rPr lang="it-IT" sz="1400" i="1" dirty="0"/>
              <a:t> </a:t>
            </a:r>
            <a:r>
              <a:rPr lang="en-US" sz="1400" i="1" dirty="0"/>
              <a:t>Booking</a:t>
            </a:r>
            <a:r>
              <a:rPr lang="en-US" sz="1400" b="1" i="1" dirty="0"/>
              <a:t>4</a:t>
            </a:r>
            <a:r>
              <a:rPr lang="en-US" sz="1400" i="1" dirty="0"/>
              <a:t>Groupsand the current physical agencies, Is that clients is able to choose the service providers (hotel, </a:t>
            </a:r>
            <a:r>
              <a:rPr lang="en-US" sz="1400" i="1" dirty="0" smtClean="0"/>
              <a:t>restaurants, </a:t>
            </a:r>
            <a:r>
              <a:rPr lang="en-US" sz="1400" i="1" dirty="0"/>
              <a:t>transport</a:t>
            </a:r>
            <a:r>
              <a:rPr lang="en-US" sz="1400" i="1" dirty="0" smtClean="0"/>
              <a:t>, guides) </a:t>
            </a:r>
            <a:r>
              <a:rPr lang="en-US" sz="1400" i="1" dirty="0"/>
              <a:t>while offering their own monetary budget. Afterwards, the request is sent to all the service providers that match the client needs. The client will then receive a list of proposals and will be able to complete the booking and pay the initial deposit in a few clicks. </a:t>
            </a:r>
            <a:endParaRPr lang="en-GB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4683" y="160340"/>
            <a:ext cx="472569" cy="47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2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-10644"/>
            <a:ext cx="9983755" cy="810041"/>
          </a:xfrm>
          <a:prstGeom prst="rect">
            <a:avLst/>
          </a:prstGeom>
          <a:solidFill>
            <a:srgbClr val="188DBB"/>
          </a:solidFill>
          <a:ln>
            <a:solidFill>
              <a:srgbClr val="2271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 smtClean="0">
                <a:latin typeface="Calibri" charset="0"/>
                <a:ea typeface="Calibri" charset="0"/>
                <a:cs typeface="Calibri" charset="0"/>
              </a:rPr>
              <a:t>How </a:t>
            </a:r>
            <a:r>
              <a:rPr lang="it-IT" sz="1600" i="1" dirty="0" err="1" smtClean="0">
                <a:latin typeface="Calibri" charset="0"/>
                <a:ea typeface="Calibri" charset="0"/>
                <a:cs typeface="Calibri" charset="0"/>
              </a:rPr>
              <a:t>it</a:t>
            </a:r>
            <a:r>
              <a:rPr lang="it-IT" sz="1600" i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i="1" dirty="0" err="1" smtClean="0">
                <a:latin typeface="Calibri" charset="0"/>
                <a:ea typeface="Calibri" charset="0"/>
                <a:cs typeface="Calibri" charset="0"/>
              </a:rPr>
              <a:t>works</a:t>
            </a:r>
            <a:r>
              <a:rPr lang="it-IT" sz="1600" i="1" dirty="0">
                <a:latin typeface="Calibri" charset="0"/>
                <a:ea typeface="Calibri" charset="0"/>
                <a:cs typeface="Calibri" charset="0"/>
              </a:rPr>
              <a:t>	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5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D4C4ABB2-CDDE-4ADE-8D89-1CFF1BBDA329}"/>
              </a:ext>
            </a:extLst>
          </p:cNvPr>
          <p:cNvSpPr txBox="1"/>
          <p:nvPr/>
        </p:nvSpPr>
        <p:spPr>
          <a:xfrm>
            <a:off x="80988" y="54299"/>
            <a:ext cx="6837902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EFE659E2-234B-4475-BEA1-43D27430552D}"/>
              </a:ext>
            </a:extLst>
          </p:cNvPr>
          <p:cNvSpPr/>
          <p:nvPr/>
        </p:nvSpPr>
        <p:spPr>
          <a:xfrm>
            <a:off x="444842" y="857120"/>
            <a:ext cx="11275540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2000" b="1" dirty="0" smtClean="0">
                <a:latin typeface="Calibri" charset="0"/>
                <a:ea typeface="Calibri" charset="0"/>
                <a:cs typeface="Calibri" charset="0"/>
              </a:rPr>
              <a:t>SIMPLICITY &amp; EFFICIENCY </a:t>
            </a:r>
            <a:endParaRPr lang="it-IT" sz="2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41CEBC8F-4A1C-40D7-ABAE-610C3476BBB8}"/>
              </a:ext>
            </a:extLst>
          </p:cNvPr>
          <p:cNvSpPr/>
          <p:nvPr/>
        </p:nvSpPr>
        <p:spPr>
          <a:xfrm>
            <a:off x="3581448" y="1652141"/>
            <a:ext cx="82810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xmlns="" id="{67A98B55-5870-41AD-9771-113882EBA297}"/>
              </a:ext>
            </a:extLst>
          </p:cNvPr>
          <p:cNvCxnSpPr/>
          <p:nvPr/>
        </p:nvCxnSpPr>
        <p:spPr>
          <a:xfrm>
            <a:off x="80988" y="1330124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ma 11">
            <a:extLst>
              <a:ext uri="{FF2B5EF4-FFF2-40B4-BE49-F238E27FC236}">
                <a16:creationId xmlns:a16="http://schemas.microsoft.com/office/drawing/2014/main" xmlns="" id="{7AE0D617-26E4-491F-ACAF-82FC9F2B8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9502544"/>
              </p:ext>
            </p:extLst>
          </p:nvPr>
        </p:nvGraphicFramePr>
        <p:xfrm>
          <a:off x="753896" y="1647885"/>
          <a:ext cx="6210300" cy="1390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ttangolo 6">
            <a:extLst>
              <a:ext uri="{FF2B5EF4-FFF2-40B4-BE49-F238E27FC236}">
                <a16:creationId xmlns:a16="http://schemas.microsoft.com/office/drawing/2014/main" xmlns="" id="{072C3C8C-9B3D-4A86-961D-0BC5225C16F8}"/>
              </a:ext>
            </a:extLst>
          </p:cNvPr>
          <p:cNvSpPr/>
          <p:nvPr/>
        </p:nvSpPr>
        <p:spPr>
          <a:xfrm>
            <a:off x="753896" y="3118911"/>
            <a:ext cx="62102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i="1" dirty="0"/>
              <a:t>The Booking </a:t>
            </a:r>
            <a:r>
              <a:rPr lang="it-IT" sz="1200" b="1" i="1" dirty="0" err="1"/>
              <a:t>Process</a:t>
            </a:r>
            <a:r>
              <a:rPr lang="it-IT" sz="1200" b="1" i="1" dirty="0"/>
              <a:t> </a:t>
            </a:r>
            <a:r>
              <a:rPr lang="it-IT" sz="1200" b="1" i="1" dirty="0" err="1"/>
              <a:t>is</a:t>
            </a:r>
            <a:r>
              <a:rPr lang="it-IT" sz="1200" b="1" i="1" dirty="0"/>
              <a:t> </a:t>
            </a:r>
            <a:r>
              <a:rPr lang="it-IT" sz="1200" b="1" i="1" dirty="0" err="1"/>
              <a:t>extremely</a:t>
            </a:r>
            <a:r>
              <a:rPr lang="it-IT" sz="1200" b="1" i="1" dirty="0"/>
              <a:t> </a:t>
            </a:r>
            <a:r>
              <a:rPr lang="it-IT" sz="1200" b="1" i="1" dirty="0" err="1"/>
              <a:t>simple</a:t>
            </a:r>
            <a:r>
              <a:rPr lang="it-IT" sz="1200" b="1" i="1" dirty="0"/>
              <a:t> and </a:t>
            </a:r>
            <a:r>
              <a:rPr lang="it-IT" sz="1200" b="1" i="1" dirty="0" err="1"/>
              <a:t>straightforward</a:t>
            </a:r>
            <a:r>
              <a:rPr lang="it-IT" sz="1200" b="1" i="1" dirty="0"/>
              <a:t>.</a:t>
            </a:r>
            <a:br>
              <a:rPr lang="it-IT" sz="1200" b="1" i="1" dirty="0"/>
            </a:br>
            <a:r>
              <a:rPr lang="it-IT" sz="1200" b="1" i="1" dirty="0"/>
              <a:t/>
            </a:r>
            <a:br>
              <a:rPr lang="it-IT" sz="1200" b="1" i="1" dirty="0"/>
            </a:br>
            <a:r>
              <a:rPr lang="it-IT" sz="1200" b="1" i="1" dirty="0"/>
              <a:t>1. The client </a:t>
            </a:r>
            <a:r>
              <a:rPr lang="it-IT" sz="1200" b="1" i="1" dirty="0" err="1"/>
              <a:t>request</a:t>
            </a:r>
            <a:r>
              <a:rPr lang="it-IT" sz="1200" b="1" i="1" dirty="0"/>
              <a:t> a service, </a:t>
            </a:r>
            <a:r>
              <a:rPr lang="it-IT" sz="1200" b="1" i="1" dirty="0" err="1"/>
              <a:t>writing</a:t>
            </a:r>
            <a:r>
              <a:rPr lang="it-IT" sz="1200" b="1" i="1" dirty="0"/>
              <a:t> a </a:t>
            </a:r>
            <a:r>
              <a:rPr lang="it-IT" sz="1200" b="1" i="1" dirty="0" err="1"/>
              <a:t>fixed</a:t>
            </a:r>
            <a:r>
              <a:rPr lang="it-IT" sz="1200" b="1" i="1" dirty="0"/>
              <a:t> budget </a:t>
            </a:r>
            <a:r>
              <a:rPr lang="it-IT" sz="1200" b="1" i="1" dirty="0" err="1"/>
              <a:t>who</a:t>
            </a:r>
            <a:r>
              <a:rPr lang="it-IT" sz="1200" b="1" i="1" dirty="0"/>
              <a:t> </a:t>
            </a:r>
            <a:r>
              <a:rPr lang="it-IT" sz="1200" b="1" i="1" dirty="0" err="1"/>
              <a:t>is</a:t>
            </a:r>
            <a:r>
              <a:rPr lang="it-IT" sz="1200" b="1" i="1" dirty="0"/>
              <a:t> </a:t>
            </a:r>
            <a:r>
              <a:rPr lang="it-IT" sz="1200" b="1" i="1" dirty="0" err="1"/>
              <a:t>willing</a:t>
            </a:r>
            <a:r>
              <a:rPr lang="it-IT" sz="1200" b="1" i="1" dirty="0"/>
              <a:t> to </a:t>
            </a:r>
            <a:r>
              <a:rPr lang="it-IT" sz="1200" b="1" i="1" dirty="0" err="1"/>
              <a:t>pay</a:t>
            </a:r>
            <a:r>
              <a:rPr lang="it-IT" sz="1200" b="1" i="1" dirty="0"/>
              <a:t>. He/</a:t>
            </a:r>
            <a:r>
              <a:rPr lang="it-IT" sz="1200" b="1" i="1" dirty="0" err="1"/>
              <a:t>she</a:t>
            </a:r>
            <a:r>
              <a:rPr lang="it-IT" sz="1200" b="1" i="1" dirty="0"/>
              <a:t> </a:t>
            </a:r>
            <a:r>
              <a:rPr lang="it-IT" sz="1200" b="1" i="1" dirty="0" err="1"/>
              <a:t>decides</a:t>
            </a:r>
            <a:r>
              <a:rPr lang="it-IT" sz="1200" b="1" i="1" dirty="0"/>
              <a:t> the </a:t>
            </a:r>
            <a:r>
              <a:rPr lang="it-IT" sz="1200" b="1" i="1" dirty="0" err="1"/>
              <a:t>amount</a:t>
            </a:r>
            <a:r>
              <a:rPr lang="it-IT" sz="1200" b="1" i="1" dirty="0"/>
              <a:t> of </a:t>
            </a:r>
            <a:r>
              <a:rPr lang="it-IT" sz="1200" b="1" i="1" dirty="0" err="1"/>
              <a:t>proposals</a:t>
            </a:r>
            <a:r>
              <a:rPr lang="it-IT" sz="1200" b="1" i="1" dirty="0"/>
              <a:t> to </a:t>
            </a:r>
            <a:r>
              <a:rPr lang="it-IT" sz="1200" b="1" i="1" dirty="0" err="1"/>
              <a:t>receive</a:t>
            </a:r>
            <a:r>
              <a:rPr lang="it-IT" sz="1200" b="1" i="1" dirty="0"/>
              <a:t>, from 1 to 5. In the </a:t>
            </a:r>
            <a:r>
              <a:rPr lang="it-IT" sz="1200" b="1" i="1" dirty="0" err="1"/>
              <a:t>following</a:t>
            </a:r>
            <a:r>
              <a:rPr lang="it-IT" sz="1200" b="1" i="1" dirty="0"/>
              <a:t> </a:t>
            </a:r>
            <a:r>
              <a:rPr lang="it-IT" sz="1200" b="1" i="1" dirty="0" err="1"/>
              <a:t>example</a:t>
            </a:r>
            <a:r>
              <a:rPr lang="it-IT" sz="1200" b="1" i="1" dirty="0"/>
              <a:t>, </a:t>
            </a:r>
            <a:r>
              <a:rPr lang="it-IT" sz="1200" b="1" i="1" dirty="0" err="1"/>
              <a:t>we</a:t>
            </a:r>
            <a:r>
              <a:rPr lang="it-IT" sz="1200" b="1" i="1" dirty="0"/>
              <a:t> </a:t>
            </a:r>
            <a:r>
              <a:rPr lang="it-IT" sz="1200" b="1" i="1" dirty="0" err="1"/>
              <a:t>will</a:t>
            </a:r>
            <a:r>
              <a:rPr lang="it-IT" sz="1200" b="1" i="1" dirty="0"/>
              <a:t> </a:t>
            </a:r>
            <a:r>
              <a:rPr lang="it-IT" sz="1200" b="1" i="1" dirty="0" err="1"/>
              <a:t>consider</a:t>
            </a:r>
            <a:r>
              <a:rPr lang="it-IT" sz="1200" b="1" i="1" dirty="0"/>
              <a:t> 3 </a:t>
            </a:r>
            <a:r>
              <a:rPr lang="it-IT" sz="1200" b="1" i="1" dirty="0" err="1"/>
              <a:t>as</a:t>
            </a:r>
            <a:r>
              <a:rPr lang="it-IT" sz="1200" b="1" i="1" dirty="0"/>
              <a:t> </a:t>
            </a:r>
            <a:r>
              <a:rPr lang="it-IT" sz="1200" b="1" i="1" dirty="0" err="1"/>
              <a:t>instance</a:t>
            </a:r>
            <a:r>
              <a:rPr lang="it-IT" sz="1200" b="1" i="1" dirty="0"/>
              <a:t>. </a:t>
            </a:r>
            <a:br>
              <a:rPr lang="it-IT" sz="1200" b="1" i="1" dirty="0"/>
            </a:br>
            <a:r>
              <a:rPr lang="it-IT" sz="1200" b="1" i="1" dirty="0"/>
              <a:t/>
            </a:r>
            <a:br>
              <a:rPr lang="it-IT" sz="1200" b="1" i="1" dirty="0"/>
            </a:br>
            <a:r>
              <a:rPr lang="it-IT" sz="1200" b="1" i="1" dirty="0"/>
              <a:t>2. The B4G back-end </a:t>
            </a:r>
            <a:r>
              <a:rPr lang="it-IT" sz="1200" b="1" i="1" dirty="0" err="1"/>
              <a:t>system</a:t>
            </a:r>
            <a:r>
              <a:rPr lang="it-IT" sz="1200" b="1" i="1" dirty="0"/>
              <a:t> </a:t>
            </a:r>
            <a:r>
              <a:rPr lang="it-IT" sz="1200" b="1" i="1" dirty="0" err="1"/>
              <a:t>sends</a:t>
            </a:r>
            <a:r>
              <a:rPr lang="it-IT" sz="1200" b="1" i="1" dirty="0"/>
              <a:t> the </a:t>
            </a:r>
            <a:r>
              <a:rPr lang="it-IT" sz="1200" b="1" i="1" dirty="0" err="1"/>
              <a:t>request</a:t>
            </a:r>
            <a:r>
              <a:rPr lang="it-IT" sz="1200" b="1" i="1" dirty="0"/>
              <a:t> to </a:t>
            </a:r>
            <a:r>
              <a:rPr lang="it-IT" sz="1200" b="1" i="1" dirty="0" err="1"/>
              <a:t>all</a:t>
            </a:r>
            <a:r>
              <a:rPr lang="it-IT" sz="1200" b="1" i="1" dirty="0"/>
              <a:t> the service providers </a:t>
            </a:r>
            <a:r>
              <a:rPr lang="it-IT" sz="1200" b="1" i="1" dirty="0" err="1"/>
              <a:t>that</a:t>
            </a:r>
            <a:r>
              <a:rPr lang="it-IT" sz="1200" b="1" i="1" dirty="0"/>
              <a:t> match the </a:t>
            </a:r>
            <a:r>
              <a:rPr lang="it-IT" sz="1200" b="1" i="1" dirty="0" err="1"/>
              <a:t>client’s</a:t>
            </a:r>
            <a:r>
              <a:rPr lang="it-IT" sz="1200" b="1" i="1" dirty="0"/>
              <a:t> booking  </a:t>
            </a:r>
            <a:r>
              <a:rPr lang="it-IT" sz="1200" b="1" i="1" dirty="0" err="1"/>
              <a:t>requirements</a:t>
            </a:r>
            <a:r>
              <a:rPr lang="it-IT" sz="1200" b="1" i="1" dirty="0"/>
              <a:t>.  The service provider, </a:t>
            </a:r>
            <a:r>
              <a:rPr lang="it-IT" sz="1200" b="1" i="1" dirty="0" err="1"/>
              <a:t>when</a:t>
            </a:r>
            <a:r>
              <a:rPr lang="it-IT" sz="1200" b="1" i="1" dirty="0"/>
              <a:t> </a:t>
            </a:r>
            <a:r>
              <a:rPr lang="it-IT" sz="1200" b="1" i="1" dirty="0" err="1"/>
              <a:t>interested</a:t>
            </a:r>
            <a:r>
              <a:rPr lang="it-IT" sz="1200" b="1" i="1" dirty="0"/>
              <a:t>, </a:t>
            </a:r>
            <a:r>
              <a:rPr lang="it-IT" sz="1200" b="1" i="1" dirty="0" err="1"/>
              <a:t>is</a:t>
            </a:r>
            <a:r>
              <a:rPr lang="it-IT" sz="1200" b="1" i="1" dirty="0"/>
              <a:t> </a:t>
            </a:r>
            <a:r>
              <a:rPr lang="it-IT" sz="1200" b="1" i="1" dirty="0" err="1"/>
              <a:t>able</a:t>
            </a:r>
            <a:r>
              <a:rPr lang="it-IT" sz="1200" b="1" i="1" dirty="0"/>
              <a:t> to </a:t>
            </a:r>
            <a:r>
              <a:rPr lang="it-IT" sz="1200" b="1" i="1" dirty="0" err="1"/>
              <a:t>answer</a:t>
            </a:r>
            <a:r>
              <a:rPr lang="it-IT" sz="1200" b="1" i="1" dirty="0"/>
              <a:t> to the </a:t>
            </a:r>
            <a:r>
              <a:rPr lang="it-IT" sz="1200" b="1" i="1" dirty="0" err="1"/>
              <a:t>specific</a:t>
            </a:r>
            <a:r>
              <a:rPr lang="it-IT" sz="1200" b="1" i="1" dirty="0"/>
              <a:t> </a:t>
            </a:r>
            <a:r>
              <a:rPr lang="it-IT" sz="1200" b="1" i="1" dirty="0" err="1"/>
              <a:t>request</a:t>
            </a:r>
            <a:r>
              <a:rPr lang="it-IT" sz="1200" b="1" i="1" dirty="0"/>
              <a:t> by </a:t>
            </a:r>
            <a:r>
              <a:rPr lang="it-IT" sz="1200" b="1" i="1" dirty="0" err="1"/>
              <a:t>showing</a:t>
            </a:r>
            <a:r>
              <a:rPr lang="it-IT" sz="1200" b="1" i="1" dirty="0"/>
              <a:t> </a:t>
            </a:r>
            <a:r>
              <a:rPr lang="it-IT" sz="1200" b="1" i="1" dirty="0" err="1"/>
              <a:t>interest</a:t>
            </a:r>
            <a:r>
              <a:rPr lang="it-IT" sz="1200" b="1" i="1" dirty="0"/>
              <a:t> to the the </a:t>
            </a:r>
            <a:r>
              <a:rPr lang="it-IT" sz="1200" b="1" i="1" dirty="0" err="1"/>
              <a:t>proposal</a:t>
            </a:r>
            <a:r>
              <a:rPr lang="it-IT" sz="1200" b="1" i="1" dirty="0"/>
              <a:t> </a:t>
            </a:r>
            <a:r>
              <a:rPr lang="it-IT" sz="1200" b="1" i="1" dirty="0" err="1"/>
              <a:t>clicking</a:t>
            </a:r>
            <a:r>
              <a:rPr lang="it-IT" sz="1200" b="1" i="1" dirty="0"/>
              <a:t> on a link.. </a:t>
            </a:r>
            <a:br>
              <a:rPr lang="it-IT" sz="1200" b="1" i="1" dirty="0"/>
            </a:br>
            <a:r>
              <a:rPr lang="it-IT" sz="1200" b="1" i="1" dirty="0"/>
              <a:t>The first 3 providers </a:t>
            </a:r>
            <a:r>
              <a:rPr lang="it-IT" sz="1200" b="1" i="1" dirty="0" err="1"/>
              <a:t>that</a:t>
            </a:r>
            <a:r>
              <a:rPr lang="it-IT" sz="1200" b="1" i="1" dirty="0"/>
              <a:t> show </a:t>
            </a:r>
            <a:r>
              <a:rPr lang="it-IT" sz="1200" b="1" i="1" dirty="0" err="1"/>
              <a:t>interest</a:t>
            </a:r>
            <a:r>
              <a:rPr lang="it-IT" sz="1200" b="1" i="1" dirty="0"/>
              <a:t> by </a:t>
            </a:r>
            <a:r>
              <a:rPr lang="it-IT" sz="1200" b="1" i="1" dirty="0" err="1"/>
              <a:t>clicking</a:t>
            </a:r>
            <a:r>
              <a:rPr lang="it-IT" sz="1200" b="1" i="1" dirty="0"/>
              <a:t> on the link in </a:t>
            </a:r>
            <a:r>
              <a:rPr lang="it-IT" sz="1200" b="1" i="1" dirty="0" err="1"/>
              <a:t>their</a:t>
            </a:r>
            <a:r>
              <a:rPr lang="it-IT" sz="1200" b="1" i="1" dirty="0"/>
              <a:t> Email, </a:t>
            </a:r>
            <a:r>
              <a:rPr lang="it-IT" sz="1200" b="1" i="1" dirty="0" err="1"/>
              <a:t>will</a:t>
            </a:r>
            <a:r>
              <a:rPr lang="it-IT" sz="1200" b="1" i="1" dirty="0"/>
              <a:t> be the </a:t>
            </a:r>
            <a:r>
              <a:rPr lang="it-IT" sz="1200" b="1" i="1" dirty="0" err="1"/>
              <a:t>ones</a:t>
            </a:r>
            <a:r>
              <a:rPr lang="it-IT" sz="1200" b="1" i="1" dirty="0"/>
              <a:t> </a:t>
            </a:r>
            <a:r>
              <a:rPr lang="it-IT" sz="1200" b="1" i="1" dirty="0" err="1"/>
              <a:t>showed</a:t>
            </a:r>
            <a:r>
              <a:rPr lang="it-IT" sz="1200" b="1" i="1" dirty="0"/>
              <a:t> to the client.</a:t>
            </a:r>
            <a:br>
              <a:rPr lang="it-IT" sz="1200" b="1" i="1" dirty="0"/>
            </a:br>
            <a:r>
              <a:rPr lang="it-IT" sz="1200" b="1" i="1" dirty="0"/>
              <a:t>3. The client </a:t>
            </a:r>
            <a:r>
              <a:rPr lang="it-IT" sz="1200" b="1" i="1" dirty="0" err="1"/>
              <a:t>chooses</a:t>
            </a:r>
            <a:r>
              <a:rPr lang="it-IT" sz="1200" b="1" i="1" dirty="0"/>
              <a:t> </a:t>
            </a:r>
            <a:r>
              <a:rPr lang="it-IT" sz="1200" b="1" i="1" dirty="0" err="1"/>
              <a:t>one</a:t>
            </a:r>
            <a:r>
              <a:rPr lang="it-IT" sz="1200" b="1" i="1" dirty="0"/>
              <a:t> of the 3 </a:t>
            </a:r>
            <a:r>
              <a:rPr lang="it-IT" sz="1200" b="1" i="1" dirty="0" err="1"/>
              <a:t>proposals</a:t>
            </a:r>
            <a:r>
              <a:rPr lang="it-IT" sz="1200" b="1" i="1" dirty="0"/>
              <a:t> and </a:t>
            </a:r>
            <a:r>
              <a:rPr lang="it-IT" sz="1200" b="1" i="1" dirty="0" err="1"/>
              <a:t>adds</a:t>
            </a:r>
            <a:r>
              <a:rPr lang="it-IT" sz="1200" b="1" i="1" dirty="0"/>
              <a:t> </a:t>
            </a:r>
            <a:r>
              <a:rPr lang="it-IT" sz="1200" b="1" i="1" dirty="0" err="1"/>
              <a:t>it</a:t>
            </a:r>
            <a:r>
              <a:rPr lang="it-IT" sz="1200" b="1" i="1" dirty="0"/>
              <a:t> to the </a:t>
            </a:r>
            <a:r>
              <a:rPr lang="it-IT" sz="1200" b="1" i="1" dirty="0" err="1"/>
              <a:t>cart</a:t>
            </a:r>
            <a:r>
              <a:rPr lang="it-IT" sz="1200" b="1" i="1" dirty="0"/>
              <a:t>, ready to </a:t>
            </a:r>
            <a:r>
              <a:rPr lang="it-IT" sz="1200" b="1" i="1" dirty="0" err="1"/>
              <a:t>pay</a:t>
            </a:r>
            <a:r>
              <a:rPr lang="it-IT" sz="1200" b="1" i="1" dirty="0"/>
              <a:t> </a:t>
            </a:r>
            <a:r>
              <a:rPr lang="it-IT" sz="1200" b="1" i="1" dirty="0" err="1"/>
              <a:t>at</a:t>
            </a:r>
            <a:r>
              <a:rPr lang="it-IT" sz="1200" b="1" i="1" dirty="0"/>
              <a:t> the checkout. </a:t>
            </a:r>
            <a:br>
              <a:rPr lang="it-IT" sz="1200" b="1" i="1" dirty="0"/>
            </a:br>
            <a:r>
              <a:rPr lang="it-IT" sz="1200" b="1" i="1" dirty="0" err="1"/>
              <a:t>Finally</a:t>
            </a:r>
            <a:r>
              <a:rPr lang="it-IT" sz="1200" b="1" i="1" dirty="0"/>
              <a:t>, </a:t>
            </a:r>
            <a:r>
              <a:rPr lang="it-IT" sz="1200" b="1" i="1" dirty="0" err="1"/>
              <a:t>when</a:t>
            </a:r>
            <a:r>
              <a:rPr lang="it-IT" sz="1200" b="1" i="1" dirty="0"/>
              <a:t> the </a:t>
            </a:r>
            <a:r>
              <a:rPr lang="it-IT" sz="1200" b="1" i="1" dirty="0" err="1"/>
              <a:t>cart</a:t>
            </a:r>
            <a:r>
              <a:rPr lang="it-IT" sz="1200" b="1" i="1" dirty="0"/>
              <a:t> </a:t>
            </a:r>
            <a:r>
              <a:rPr lang="it-IT" sz="1200" b="1" i="1" dirty="0" err="1"/>
              <a:t>is</a:t>
            </a:r>
            <a:r>
              <a:rPr lang="it-IT" sz="1200" b="1" i="1" dirty="0"/>
              <a:t> full, the client </a:t>
            </a:r>
            <a:r>
              <a:rPr lang="it-IT" sz="1200" b="1" i="1" dirty="0" err="1"/>
              <a:t>pays</a:t>
            </a:r>
            <a:r>
              <a:rPr lang="it-IT" sz="1200" b="1" i="1" dirty="0"/>
              <a:t> an </a:t>
            </a:r>
            <a:r>
              <a:rPr lang="it-IT" sz="1200" b="1" i="1" dirty="0" err="1"/>
              <a:t>initial</a:t>
            </a:r>
            <a:r>
              <a:rPr lang="it-IT" sz="1200" b="1" i="1" dirty="0"/>
              <a:t> </a:t>
            </a:r>
            <a:r>
              <a:rPr lang="it-IT" sz="1200" b="1" i="1" dirty="0" err="1"/>
              <a:t>deposit</a:t>
            </a:r>
            <a:r>
              <a:rPr lang="it-IT" sz="1200" b="1" i="1" dirty="0"/>
              <a:t> and ”booking </a:t>
            </a:r>
            <a:r>
              <a:rPr lang="it-IT" sz="1200" b="1" i="1" dirty="0" err="1"/>
              <a:t>confirmation</a:t>
            </a:r>
            <a:r>
              <a:rPr lang="it-IT" sz="1200" b="1" i="1" dirty="0"/>
              <a:t>” </a:t>
            </a:r>
            <a:r>
              <a:rPr lang="it-IT" sz="1200" b="1" i="1" dirty="0" err="1"/>
              <a:t>notification</a:t>
            </a:r>
            <a:r>
              <a:rPr lang="it-IT" sz="1200" b="1" i="1" dirty="0"/>
              <a:t> </a:t>
            </a:r>
            <a:r>
              <a:rPr lang="it-IT" sz="1200" b="1" i="1" dirty="0" err="1"/>
              <a:t>gets</a:t>
            </a:r>
            <a:r>
              <a:rPr lang="it-IT" sz="1200" b="1" i="1" dirty="0"/>
              <a:t> to the </a:t>
            </a:r>
            <a:r>
              <a:rPr lang="it-IT" sz="1200" b="1" i="1" dirty="0" err="1"/>
              <a:t>choosen</a:t>
            </a:r>
            <a:r>
              <a:rPr lang="it-IT" sz="1200" b="1" i="1" dirty="0"/>
              <a:t> service provider. </a:t>
            </a:r>
            <a:br>
              <a:rPr lang="it-IT" sz="1200" b="1" i="1" dirty="0"/>
            </a:br>
            <a:r>
              <a:rPr lang="it-IT" sz="1200" b="1" i="1" dirty="0"/>
              <a:t/>
            </a:r>
            <a:br>
              <a:rPr lang="it-IT" sz="1200" b="1" i="1" dirty="0"/>
            </a:br>
            <a:r>
              <a:rPr lang="it-IT" sz="1200" b="1" i="1" dirty="0"/>
              <a:t>The client </a:t>
            </a:r>
            <a:r>
              <a:rPr lang="it-IT" sz="1200" b="1" i="1" dirty="0" err="1"/>
              <a:t>meanwhile</a:t>
            </a:r>
            <a:r>
              <a:rPr lang="it-IT" sz="1200" b="1" i="1" dirty="0"/>
              <a:t> </a:t>
            </a:r>
            <a:r>
              <a:rPr lang="it-IT" sz="1200" b="1" i="1" dirty="0" err="1"/>
              <a:t>receives</a:t>
            </a:r>
            <a:r>
              <a:rPr lang="it-IT" sz="1200" b="1" i="1" dirty="0"/>
              <a:t> by Email </a:t>
            </a:r>
            <a:r>
              <a:rPr lang="it-IT" sz="1200" b="1" i="1" dirty="0" err="1"/>
              <a:t>all</a:t>
            </a:r>
            <a:r>
              <a:rPr lang="it-IT" sz="1200" b="1" i="1" dirty="0"/>
              <a:t> the </a:t>
            </a:r>
            <a:r>
              <a:rPr lang="it-IT" sz="1200" b="1" i="1" dirty="0" err="1"/>
              <a:t>details</a:t>
            </a:r>
            <a:r>
              <a:rPr lang="it-IT" sz="1200" b="1" i="1" dirty="0"/>
              <a:t> </a:t>
            </a:r>
            <a:r>
              <a:rPr lang="it-IT" sz="1200" b="1" i="1" dirty="0" err="1"/>
              <a:t>regarding</a:t>
            </a:r>
            <a:r>
              <a:rPr lang="it-IT" sz="1200" b="1" i="1" dirty="0"/>
              <a:t> the booking </a:t>
            </a:r>
            <a:r>
              <a:rPr lang="it-IT" sz="1200" b="1" i="1" dirty="0" err="1"/>
              <a:t>as</a:t>
            </a:r>
            <a:r>
              <a:rPr lang="it-IT" sz="1200" b="1" i="1" dirty="0"/>
              <a:t> a </a:t>
            </a:r>
            <a:r>
              <a:rPr lang="it-IT" sz="1200" b="1" i="1" dirty="0" err="1"/>
              <a:t>confirmation</a:t>
            </a:r>
            <a:r>
              <a:rPr lang="it-IT" sz="1200" b="1" i="1" dirty="0"/>
              <a:t>/</a:t>
            </a:r>
            <a:r>
              <a:rPr lang="it-IT" sz="1200" b="1" i="1" dirty="0" err="1"/>
              <a:t>reminder</a:t>
            </a:r>
            <a:r>
              <a:rPr lang="it-IT" sz="1200" b="1" i="1" dirty="0"/>
              <a:t>. </a:t>
            </a:r>
            <a:endParaRPr lang="en-GB" sz="1200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xmlns="" id="{FBCFF4CA-3A8A-4A7C-94B1-33F707D5EC73}"/>
              </a:ext>
            </a:extLst>
          </p:cNvPr>
          <p:cNvSpPr/>
          <p:nvPr/>
        </p:nvSpPr>
        <p:spPr>
          <a:xfrm>
            <a:off x="7549977" y="1836509"/>
            <a:ext cx="4170405" cy="4698722"/>
          </a:xfrm>
          <a:prstGeom prst="rect">
            <a:avLst/>
          </a:prstGeom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algn="just">
              <a:spcBef>
                <a:spcPts val="1200"/>
              </a:spcBef>
              <a:spcAft>
                <a:spcPts val="300"/>
              </a:spcAft>
              <a:buSzPts val="1400"/>
              <a:tabLst>
                <a:tab pos="467995" algn="l"/>
                <a:tab pos="1080770" algn="l"/>
              </a:tabLst>
            </a:pPr>
            <a:endParaRPr lang="it-IT" sz="1400" b="1" dirty="0">
              <a:latin typeface="Myriad Pro" panose="020B0503030403020204" pitchFamily="34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1200"/>
              </a:spcBef>
              <a:spcAft>
                <a:spcPts val="300"/>
              </a:spcAft>
              <a:buSzPts val="1400"/>
              <a:tabLst>
                <a:tab pos="467995" algn="l"/>
                <a:tab pos="1080770" algn="l"/>
              </a:tabLst>
            </a:pPr>
            <a:r>
              <a:rPr lang="it-IT" sz="1400" b="1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b="1" dirty="0">
                <a:latin typeface="Calibri" charset="0"/>
                <a:ea typeface="Calibri" charset="0"/>
                <a:cs typeface="Calibri" charset="0"/>
              </a:rPr>
            </a:br>
            <a: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  <a:t>For the client</a:t>
            </a:r>
            <a:endParaRPr lang="it-IT" sz="1400" b="1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Clients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be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able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to self-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organise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group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tours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the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most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competitive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prices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without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ever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exceeding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their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available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budget. </a:t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              </a:t>
            </a:r>
            <a:r>
              <a:rPr lang="it-IT" sz="1400" b="1" dirty="0" smtClean="0">
                <a:latin typeface="Calibri" charset="0"/>
                <a:ea typeface="Calibri" charset="0"/>
                <a:cs typeface="Calibri" charset="0"/>
              </a:rPr>
              <a:t>For the service provider</a:t>
            </a:r>
            <a:endParaRPr lang="it-IT" sz="1400" b="1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Providers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be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able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to to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increase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their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clientele,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filling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up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their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premises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with clients/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guests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therefore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raise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their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revenue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/>
              <a:t>significantly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. </a:t>
            </a:r>
            <a:endParaRPr lang="it-IT" sz="11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it-IT" sz="1400" b="1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           For </a:t>
            </a:r>
            <a:r>
              <a:rPr lang="en-US" sz="1500" dirty="0" smtClean="0">
                <a:solidFill>
                  <a:schemeClr val="tx1"/>
                </a:solidFill>
                <a:ea typeface="Nexa Bold" charset="0"/>
                <a:cs typeface="Nexa Bold" charset="0"/>
              </a:rPr>
              <a:t>Booking</a:t>
            </a:r>
            <a:r>
              <a:rPr lang="en-US" sz="2500" b="1" dirty="0" smtClean="0">
                <a:solidFill>
                  <a:schemeClr val="tx1"/>
                </a:solidFill>
                <a:ea typeface="Nexa Bold" charset="0"/>
                <a:cs typeface="Nexa Bold" charset="0"/>
              </a:rPr>
              <a:t>4</a:t>
            </a:r>
            <a:r>
              <a:rPr lang="en-US" sz="1500" dirty="0" smtClean="0">
                <a:solidFill>
                  <a:schemeClr val="tx1"/>
                </a:solidFill>
                <a:ea typeface="Nexa Bold" charset="0"/>
                <a:cs typeface="Nexa Bold" charset="0"/>
              </a:rPr>
              <a:t>Groups</a:t>
            </a:r>
            <a:endParaRPr lang="en-US" sz="1500" dirty="0">
              <a:solidFill>
                <a:schemeClr val="tx1"/>
              </a:solidFill>
              <a:ea typeface="Nexa Bold" charset="0"/>
              <a:cs typeface="Nexa Bold" charset="0"/>
            </a:endParaRPr>
          </a:p>
          <a:p>
            <a:pPr algn="just">
              <a:spcAft>
                <a:spcPts val="400"/>
              </a:spcAft>
            </a:pPr>
            <a:r>
              <a:rPr lang="en-US" sz="1100" dirty="0" smtClean="0"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he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costs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of the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project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development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are the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ones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related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to the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creation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of the B4G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platform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and marketing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campaigns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 for clients </a:t>
            </a:r>
            <a:r>
              <a:rPr lang="it-IT" sz="1100" dirty="0" err="1" smtClean="0">
                <a:latin typeface="Calibri" charset="0"/>
                <a:ea typeface="Calibri" charset="0"/>
                <a:cs typeface="Calibri" charset="0"/>
              </a:rPr>
              <a:t>acquisition</a:t>
            </a: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>. </a:t>
            </a:r>
            <a:endParaRPr lang="it-IT" sz="11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1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100" dirty="0" smtClean="0">
                <a:latin typeface="Calibri" charset="0"/>
                <a:ea typeface="Calibri" charset="0"/>
                <a:cs typeface="Calibri" charset="0"/>
              </a:rPr>
            </a:br>
            <a:endParaRPr lang="it-IT" sz="1100" dirty="0">
              <a:latin typeface="Calibri" charset="0"/>
              <a:ea typeface="Calibri" charset="0"/>
              <a:cs typeface="Calibri" charset="0"/>
            </a:endParaRPr>
          </a:p>
          <a:p>
            <a:pPr algn="ctr">
              <a:spcAft>
                <a:spcPts val="400"/>
              </a:spcAft>
            </a:pPr>
            <a:r>
              <a:rPr lang="it-IT" sz="1500" b="1" dirty="0" smtClean="0">
                <a:latin typeface="Calibri" charset="0"/>
                <a:ea typeface="Calibri" charset="0"/>
                <a:cs typeface="Calibri" charset="0"/>
              </a:rPr>
              <a:t>THE BUSINESS MODEL:</a:t>
            </a:r>
            <a:br>
              <a:rPr lang="it-IT" sz="1500" b="1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500" b="1" dirty="0" smtClean="0">
                <a:latin typeface="Calibri" charset="0"/>
                <a:ea typeface="Calibri" charset="0"/>
                <a:cs typeface="Calibri" charset="0"/>
              </a:rPr>
              <a:t>12% </a:t>
            </a:r>
            <a:r>
              <a:rPr lang="it-IT" sz="1500" b="1" dirty="0" err="1" smtClean="0">
                <a:latin typeface="Calibri" charset="0"/>
                <a:ea typeface="Calibri" charset="0"/>
                <a:cs typeface="Calibri" charset="0"/>
              </a:rPr>
              <a:t>Transaction</a:t>
            </a:r>
            <a:r>
              <a:rPr lang="it-IT" sz="15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500" b="1" dirty="0" err="1" smtClean="0">
                <a:latin typeface="Calibri" charset="0"/>
                <a:ea typeface="Calibri" charset="0"/>
                <a:cs typeface="Calibri" charset="0"/>
              </a:rPr>
              <a:t>Fee</a:t>
            </a:r>
            <a:endParaRPr lang="it-IT" sz="1500" b="1" dirty="0"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xmlns="" id="{2FCC65B4-BE9F-4CA3-9AD7-41B51F207A0C}"/>
              </a:ext>
            </a:extLst>
          </p:cNvPr>
          <p:cNvSpPr txBox="1"/>
          <p:nvPr/>
        </p:nvSpPr>
        <p:spPr>
          <a:xfrm>
            <a:off x="8599766" y="1859039"/>
            <a:ext cx="2175147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000" b="1" u="sng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BENEFITS</a:t>
            </a:r>
            <a:endParaRPr lang="en-US" sz="4000" b="1" u="sng" dirty="0">
              <a:solidFill>
                <a:srgbClr val="00B05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7168" y="161849"/>
            <a:ext cx="450573" cy="46505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6009" y="1824112"/>
            <a:ext cx="934372" cy="70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53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-6146"/>
            <a:ext cx="9983755" cy="805543"/>
          </a:xfrm>
          <a:prstGeom prst="rect">
            <a:avLst/>
          </a:prstGeom>
          <a:solidFill>
            <a:srgbClr val="188DBB"/>
          </a:solidFill>
          <a:ln>
            <a:solidFill>
              <a:srgbClr val="188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 smtClean="0">
                <a:latin typeface="Calibri" charset="0"/>
                <a:ea typeface="Calibri" charset="0"/>
                <a:cs typeface="Calibri" charset="0"/>
              </a:rPr>
              <a:t>Go </a:t>
            </a:r>
            <a:r>
              <a:rPr lang="it-IT" sz="1600" i="1" dirty="0">
                <a:latin typeface="Calibri" charset="0"/>
                <a:ea typeface="Calibri" charset="0"/>
                <a:cs typeface="Calibri" charset="0"/>
              </a:rPr>
              <a:t>to market	</a:t>
            </a:r>
            <a:r>
              <a:rPr lang="it-IT" sz="1600" i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lang="it-IT" sz="1600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6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D4C4ABB2-CDDE-4ADE-8D89-1CFF1BBDA329}"/>
              </a:ext>
            </a:extLst>
          </p:cNvPr>
          <p:cNvSpPr txBox="1"/>
          <p:nvPr/>
        </p:nvSpPr>
        <p:spPr>
          <a:xfrm>
            <a:off x="74175" y="71496"/>
            <a:ext cx="68379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EFE659E2-234B-4475-BEA1-43D27430552D}"/>
              </a:ext>
            </a:extLst>
          </p:cNvPr>
          <p:cNvSpPr/>
          <p:nvPr/>
        </p:nvSpPr>
        <p:spPr>
          <a:xfrm>
            <a:off x="586946" y="881500"/>
            <a:ext cx="112755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2000" b="1" dirty="0" smtClean="0">
                <a:latin typeface="Calibri" charset="0"/>
                <a:ea typeface="Calibri" charset="0"/>
                <a:cs typeface="Calibri" charset="0"/>
              </a:rPr>
              <a:t>A STRATEGIC ALLIANCE</a:t>
            </a:r>
            <a:endParaRPr lang="it-IT" sz="2000" b="1" dirty="0">
              <a:latin typeface="Myriad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41CEBC8F-4A1C-40D7-ABAE-610C3476BBB8}"/>
              </a:ext>
            </a:extLst>
          </p:cNvPr>
          <p:cNvSpPr/>
          <p:nvPr/>
        </p:nvSpPr>
        <p:spPr>
          <a:xfrm>
            <a:off x="3581448" y="1652141"/>
            <a:ext cx="82810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xmlns="" id="{67A98B55-5870-41AD-9771-113882EBA297}"/>
              </a:ext>
            </a:extLst>
          </p:cNvPr>
          <p:cNvCxnSpPr/>
          <p:nvPr/>
        </p:nvCxnSpPr>
        <p:spPr>
          <a:xfrm>
            <a:off x="0" y="1322173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1">
            <a:extLst>
              <a:ext uri="{FF2B5EF4-FFF2-40B4-BE49-F238E27FC236}">
                <a16:creationId xmlns:a16="http://schemas.microsoft.com/office/drawing/2014/main" xmlns="" id="{60F96877-CC5B-43B0-A644-3335A9B3F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153" y="1601326"/>
            <a:ext cx="10533647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it-IT" sz="1400" dirty="0"/>
              <a:t>The DMC company: TOURPLAN/IHZ Ltd </a:t>
            </a:r>
            <a:r>
              <a:rPr lang="it-IT" sz="1400" dirty="0" err="1"/>
              <a:t>is</a:t>
            </a:r>
            <a:r>
              <a:rPr lang="it-IT" sz="1400" dirty="0"/>
              <a:t> Partner e associate of </a:t>
            </a:r>
            <a:r>
              <a:rPr lang="en-US" sz="1400" dirty="0"/>
              <a:t>booking4groups</a:t>
            </a:r>
            <a:r>
              <a:rPr lang="it-IT" sz="1400" dirty="0"/>
              <a:t>. IHZ </a:t>
            </a:r>
            <a:r>
              <a:rPr lang="it-IT" sz="1400" dirty="0" err="1"/>
              <a:t>is</a:t>
            </a:r>
            <a:r>
              <a:rPr lang="it-IT" sz="1400" dirty="0"/>
              <a:t> on the market, trading from the </a:t>
            </a:r>
            <a:r>
              <a:rPr lang="it-IT" sz="1400" dirty="0" err="1"/>
              <a:t>year</a:t>
            </a:r>
            <a:r>
              <a:rPr lang="it-IT" sz="1400" dirty="0"/>
              <a:t> 1964 with an </a:t>
            </a:r>
            <a:r>
              <a:rPr lang="it-IT" sz="1400" dirty="0" err="1"/>
              <a:t>extensive</a:t>
            </a:r>
            <a:r>
              <a:rPr lang="it-IT" sz="1400" dirty="0"/>
              <a:t> </a:t>
            </a:r>
            <a:r>
              <a:rPr lang="it-IT" sz="1400" dirty="0" err="1"/>
              <a:t>experience</a:t>
            </a:r>
            <a:r>
              <a:rPr lang="it-IT" sz="1400" dirty="0"/>
              <a:t> in the </a:t>
            </a:r>
            <a:r>
              <a:rPr lang="it-IT" sz="1400" dirty="0" err="1"/>
              <a:t>tourism</a:t>
            </a:r>
            <a:r>
              <a:rPr lang="it-IT" sz="1400" dirty="0"/>
              <a:t> </a:t>
            </a:r>
            <a:r>
              <a:rPr lang="it-IT" sz="1400" dirty="0" err="1"/>
              <a:t>indistry</a:t>
            </a:r>
            <a:r>
              <a:rPr lang="it-IT" sz="1400" dirty="0"/>
              <a:t>.</a:t>
            </a:r>
            <a:br>
              <a:rPr lang="it-IT" sz="1400" dirty="0"/>
            </a:br>
            <a:r>
              <a:rPr lang="it-IT" sz="1400" dirty="0"/>
              <a:t>The know-how, client </a:t>
            </a:r>
            <a:r>
              <a:rPr lang="it-IT" sz="1400" dirty="0" err="1"/>
              <a:t>traction</a:t>
            </a:r>
            <a:r>
              <a:rPr lang="it-IT" sz="1400" dirty="0"/>
              <a:t> and </a:t>
            </a:r>
            <a:r>
              <a:rPr lang="it-IT" sz="1400" dirty="0" err="1"/>
              <a:t>operativity</a:t>
            </a:r>
            <a:r>
              <a:rPr lang="it-IT" sz="1400" dirty="0"/>
              <a:t> of IHZ </a:t>
            </a:r>
            <a:r>
              <a:rPr lang="it-IT" sz="1400" dirty="0" err="1"/>
              <a:t>will</a:t>
            </a:r>
            <a:r>
              <a:rPr lang="it-IT" sz="1400" dirty="0"/>
              <a:t> be “</a:t>
            </a:r>
            <a:r>
              <a:rPr lang="it-IT" sz="1400" dirty="0" err="1"/>
              <a:t>transferred</a:t>
            </a:r>
            <a:r>
              <a:rPr lang="it-IT" sz="1400" dirty="0"/>
              <a:t>” </a:t>
            </a:r>
            <a:r>
              <a:rPr lang="it-IT" sz="1400" dirty="0" err="1"/>
              <a:t>into</a:t>
            </a:r>
            <a:r>
              <a:rPr lang="it-IT" sz="1400" dirty="0"/>
              <a:t> Booking4Groups, </a:t>
            </a:r>
            <a:r>
              <a:rPr lang="it-IT" sz="1400" dirty="0" err="1"/>
              <a:t>defining</a:t>
            </a:r>
            <a:r>
              <a:rPr lang="it-IT" sz="1400" dirty="0"/>
              <a:t> a decisive </a:t>
            </a:r>
            <a:r>
              <a:rPr lang="it-IT" sz="1400" dirty="0" err="1"/>
              <a:t>starting</a:t>
            </a:r>
            <a:r>
              <a:rPr lang="it-IT" sz="1400" dirty="0"/>
              <a:t> </a:t>
            </a:r>
            <a:r>
              <a:rPr lang="it-IT" sz="1400" dirty="0" err="1"/>
              <a:t>point</a:t>
            </a:r>
            <a:r>
              <a:rPr lang="it-IT" sz="1400" dirty="0"/>
              <a:t> and </a:t>
            </a:r>
            <a:r>
              <a:rPr lang="it-IT" sz="1400" dirty="0" err="1"/>
              <a:t>hence</a:t>
            </a:r>
            <a:r>
              <a:rPr lang="it-IT" sz="1400" dirty="0"/>
              <a:t> </a:t>
            </a:r>
            <a:r>
              <a:rPr lang="it-IT" sz="1400" dirty="0" err="1"/>
              <a:t>bringing</a:t>
            </a:r>
            <a:r>
              <a:rPr lang="it-IT" sz="1400" dirty="0"/>
              <a:t> </a:t>
            </a:r>
            <a:r>
              <a:rPr lang="it-IT" sz="1400" dirty="0" err="1"/>
              <a:t>revenue</a:t>
            </a:r>
            <a:r>
              <a:rPr lang="it-IT" sz="1400" dirty="0"/>
              <a:t> from </a:t>
            </a:r>
            <a:r>
              <a:rPr lang="it-IT" sz="1400" dirty="0" err="1"/>
              <a:t>day</a:t>
            </a:r>
            <a:r>
              <a:rPr lang="it-IT" sz="1400" dirty="0"/>
              <a:t> 1. Booking4Tour </a:t>
            </a:r>
            <a:r>
              <a:rPr lang="it-IT" sz="1400" dirty="0" err="1"/>
              <a:t>aim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also</a:t>
            </a:r>
            <a:r>
              <a:rPr lang="it-IT" sz="1400" dirty="0"/>
              <a:t> to </a:t>
            </a:r>
            <a:r>
              <a:rPr lang="it-IT" sz="1400" dirty="0" err="1"/>
              <a:t>expand</a:t>
            </a:r>
            <a:r>
              <a:rPr lang="it-IT" sz="1400" dirty="0"/>
              <a:t> the IHZ </a:t>
            </a:r>
            <a:r>
              <a:rPr lang="it-IT" sz="1400" dirty="0" err="1"/>
              <a:t>services</a:t>
            </a:r>
            <a:r>
              <a:rPr lang="it-IT" sz="1400" dirty="0"/>
              <a:t> </a:t>
            </a:r>
            <a:r>
              <a:rPr lang="it-IT" sz="1400" dirty="0" err="1"/>
              <a:t>across</a:t>
            </a:r>
            <a:r>
              <a:rPr lang="it-IT" sz="1400" dirty="0"/>
              <a:t> the globe, </a:t>
            </a:r>
            <a:r>
              <a:rPr lang="it-IT" sz="1400" dirty="0" err="1"/>
              <a:t>developing</a:t>
            </a:r>
            <a:r>
              <a:rPr lang="it-IT" sz="1400" dirty="0"/>
              <a:t> a multi-</a:t>
            </a:r>
            <a:r>
              <a:rPr lang="it-IT" sz="1400" dirty="0" err="1"/>
              <a:t>million</a:t>
            </a:r>
            <a:r>
              <a:rPr lang="it-IT" sz="1400" dirty="0"/>
              <a:t> tour booking company on a </a:t>
            </a:r>
            <a:r>
              <a:rPr lang="it-IT" sz="1400" dirty="0" err="1"/>
              <a:t>worldwide</a:t>
            </a:r>
            <a:r>
              <a:rPr lang="it-IT" sz="1400" dirty="0"/>
              <a:t> scale.</a:t>
            </a:r>
            <a:br>
              <a:rPr lang="it-IT" sz="1400" dirty="0"/>
            </a:b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The </a:t>
            </a:r>
            <a:r>
              <a:rPr lang="it-IT" sz="1400" dirty="0" err="1"/>
              <a:t>current</a:t>
            </a:r>
            <a:r>
              <a:rPr lang="it-IT" sz="1400" dirty="0"/>
              <a:t> </a:t>
            </a:r>
            <a:r>
              <a:rPr lang="it-IT" sz="1400" dirty="0" err="1"/>
              <a:t>outfit</a:t>
            </a:r>
            <a:r>
              <a:rPr lang="it-IT" sz="1400" dirty="0"/>
              <a:t> of  service providers in TOURPLAN/IHZ:</a:t>
            </a:r>
            <a:endParaRPr lang="en-GB" sz="1400" dirty="0"/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xmlns="" id="{BEEA8CA7-8FD9-43E9-933B-41B2AE440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152" y="4348012"/>
            <a:ext cx="10533647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t-IT" altLang="it-IT" sz="14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altLang="it-IT" sz="14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it-IT" sz="1400" dirty="0"/>
              <a:t>IHZ </a:t>
            </a:r>
            <a:r>
              <a:rPr lang="it-IT" sz="1400" dirty="0" err="1"/>
              <a:t>has</a:t>
            </a:r>
            <a:r>
              <a:rPr lang="it-IT" sz="1400" dirty="0"/>
              <a:t> </a:t>
            </a:r>
            <a:r>
              <a:rPr lang="it-IT" sz="1400" dirty="0" err="1"/>
              <a:t>approximately</a:t>
            </a:r>
            <a:r>
              <a:rPr lang="it-IT" sz="1400" dirty="0"/>
              <a:t> 2500 clients. </a:t>
            </a:r>
            <a:br>
              <a:rPr lang="it-IT" sz="1400" dirty="0"/>
            </a:br>
            <a:r>
              <a:rPr lang="it-IT" sz="1400" dirty="0"/>
              <a:t>300 of </a:t>
            </a:r>
            <a:r>
              <a:rPr lang="it-IT" sz="1400" dirty="0" err="1"/>
              <a:t>them</a:t>
            </a:r>
            <a:r>
              <a:rPr lang="it-IT" sz="1400" dirty="0"/>
              <a:t> made </a:t>
            </a:r>
            <a:r>
              <a:rPr lang="it-IT" sz="1400" dirty="0" err="1"/>
              <a:t>at</a:t>
            </a:r>
            <a:r>
              <a:rPr lang="it-IT" sz="1400" dirty="0"/>
              <a:t> </a:t>
            </a:r>
            <a:r>
              <a:rPr lang="it-IT" sz="1400" dirty="0" err="1"/>
              <a:t>least</a:t>
            </a:r>
            <a:r>
              <a:rPr lang="it-IT" sz="1400" dirty="0"/>
              <a:t> </a:t>
            </a:r>
            <a:r>
              <a:rPr lang="it-IT" sz="1400" dirty="0" err="1"/>
              <a:t>one</a:t>
            </a:r>
            <a:r>
              <a:rPr lang="it-IT" sz="1400" dirty="0"/>
              <a:t> booking </a:t>
            </a:r>
            <a:r>
              <a:rPr lang="it-IT" sz="1400" dirty="0" err="1"/>
              <a:t>during</a:t>
            </a:r>
            <a:r>
              <a:rPr lang="it-IT" sz="1400" dirty="0"/>
              <a:t> the </a:t>
            </a:r>
            <a:r>
              <a:rPr lang="it-IT" sz="1400" dirty="0" err="1"/>
              <a:t>past</a:t>
            </a:r>
            <a:r>
              <a:rPr lang="it-IT" sz="1400" dirty="0"/>
              <a:t> 12 </a:t>
            </a:r>
            <a:r>
              <a:rPr lang="it-IT" sz="1400" dirty="0" err="1"/>
              <a:t>months</a:t>
            </a:r>
            <a:r>
              <a:rPr lang="it-IT" sz="1400" dirty="0"/>
              <a:t>, </a:t>
            </a:r>
            <a:r>
              <a:rPr lang="it-IT" sz="1400" dirty="0" err="1"/>
              <a:t>generating</a:t>
            </a:r>
            <a:r>
              <a:rPr lang="it-IT" sz="1400" dirty="0"/>
              <a:t> a </a:t>
            </a:r>
            <a:r>
              <a:rPr lang="it-IT" sz="1400" dirty="0" err="1"/>
              <a:t>revenue</a:t>
            </a:r>
            <a:r>
              <a:rPr lang="it-IT" sz="1400" dirty="0"/>
              <a:t> of €5mln of Euro, with a net profit of €600,000. </a:t>
            </a:r>
            <a:br>
              <a:rPr lang="it-IT" sz="1400" dirty="0"/>
            </a:br>
            <a:r>
              <a:rPr lang="it-IT" sz="1400" dirty="0"/>
              <a:t>In </a:t>
            </a:r>
            <a:r>
              <a:rPr lang="it-IT" sz="1400" dirty="0" err="1"/>
              <a:t>order</a:t>
            </a:r>
            <a:r>
              <a:rPr lang="it-IT" sz="1400" dirty="0"/>
              <a:t> to </a:t>
            </a:r>
            <a:r>
              <a:rPr lang="it-IT" sz="1400" dirty="0" err="1"/>
              <a:t>acquire</a:t>
            </a:r>
            <a:r>
              <a:rPr lang="it-IT" sz="1400" dirty="0"/>
              <a:t> new clients and </a:t>
            </a:r>
            <a:r>
              <a:rPr lang="it-IT" sz="1400" dirty="0" err="1"/>
              <a:t>manage</a:t>
            </a:r>
            <a:r>
              <a:rPr lang="it-IT" sz="1400" dirty="0"/>
              <a:t> </a:t>
            </a:r>
            <a:r>
              <a:rPr lang="it-IT" sz="1400" dirty="0" err="1"/>
              <a:t>bookings</a:t>
            </a:r>
            <a:r>
              <a:rPr lang="it-IT" sz="1400" dirty="0"/>
              <a:t> </a:t>
            </a:r>
            <a:r>
              <a:rPr lang="it-IT" sz="1400" dirty="0" err="1"/>
              <a:t>related</a:t>
            </a:r>
            <a:r>
              <a:rPr lang="it-IT" sz="1400" dirty="0"/>
              <a:t> </a:t>
            </a:r>
            <a:r>
              <a:rPr lang="it-IT" sz="1400" dirty="0" err="1"/>
              <a:t>practices</a:t>
            </a:r>
            <a:r>
              <a:rPr lang="it-IT" sz="1400" dirty="0"/>
              <a:t>,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plan</a:t>
            </a:r>
            <a:r>
              <a:rPr lang="it-IT" sz="1400" dirty="0"/>
              <a:t> to set up a team of 6 [Full-Time] from </a:t>
            </a:r>
            <a:r>
              <a:rPr lang="it-IT" sz="1400" dirty="0" err="1"/>
              <a:t>Day</a:t>
            </a:r>
            <a:r>
              <a:rPr lang="it-IT" sz="1400" dirty="0"/>
              <a:t> 1. </a:t>
            </a:r>
            <a:br>
              <a:rPr lang="it-IT" sz="1400" dirty="0"/>
            </a:br>
            <a:r>
              <a:rPr lang="it-IT" sz="1400" dirty="0"/>
              <a:t>The procedure for </a:t>
            </a:r>
            <a:r>
              <a:rPr lang="it-IT" sz="1400" dirty="0" err="1"/>
              <a:t>increasing</a:t>
            </a:r>
            <a:r>
              <a:rPr lang="it-IT" sz="1400" dirty="0"/>
              <a:t> the </a:t>
            </a:r>
            <a:r>
              <a:rPr lang="it-IT" sz="1400" dirty="0" err="1"/>
              <a:t>number</a:t>
            </a:r>
            <a:r>
              <a:rPr lang="it-IT" sz="1400" dirty="0"/>
              <a:t> of </a:t>
            </a:r>
            <a:r>
              <a:rPr lang="it-IT" sz="1400" dirty="0" err="1"/>
              <a:t>potential</a:t>
            </a:r>
            <a:r>
              <a:rPr lang="it-IT" sz="1400" dirty="0"/>
              <a:t> client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related</a:t>
            </a:r>
            <a:r>
              <a:rPr lang="it-IT" sz="1400" dirty="0"/>
              <a:t> to a </a:t>
            </a:r>
            <a:r>
              <a:rPr lang="it-IT" sz="1400" dirty="0" err="1"/>
              <a:t>telephone</a:t>
            </a:r>
            <a:r>
              <a:rPr lang="it-IT" sz="1400" dirty="0"/>
              <a:t>/Email </a:t>
            </a:r>
            <a:r>
              <a:rPr lang="it-IT" sz="1400" dirty="0" err="1"/>
              <a:t>approach</a:t>
            </a:r>
            <a:r>
              <a:rPr lang="it-IT" sz="1400" dirty="0"/>
              <a:t> </a:t>
            </a:r>
            <a:r>
              <a:rPr lang="it-IT" sz="1400" dirty="0" err="1"/>
              <a:t>directed</a:t>
            </a:r>
            <a:r>
              <a:rPr lang="it-IT" sz="1400" dirty="0"/>
              <a:t> to: Tour </a:t>
            </a:r>
            <a:r>
              <a:rPr lang="it-IT" sz="1400" dirty="0" err="1"/>
              <a:t>Operators</a:t>
            </a:r>
            <a:r>
              <a:rPr lang="it-IT" sz="1400" dirty="0"/>
              <a:t>, Schools, </a:t>
            </a:r>
            <a:r>
              <a:rPr lang="it-IT" sz="1400" dirty="0" err="1"/>
              <a:t>Parishes</a:t>
            </a:r>
            <a:r>
              <a:rPr lang="it-IT" sz="1400" dirty="0"/>
              <a:t>, big </a:t>
            </a:r>
            <a:r>
              <a:rPr lang="it-IT" sz="1400" dirty="0" err="1"/>
              <a:t>corporations</a:t>
            </a:r>
            <a:r>
              <a:rPr lang="it-IT" sz="1400" dirty="0"/>
              <a:t> and Service providers </a:t>
            </a:r>
            <a:r>
              <a:rPr lang="it-IT" sz="1400" dirty="0" err="1"/>
              <a:t>such</a:t>
            </a:r>
            <a:r>
              <a:rPr lang="it-IT" sz="1400" dirty="0"/>
              <a:t> </a:t>
            </a:r>
            <a:r>
              <a:rPr lang="it-IT" sz="1400" dirty="0" err="1"/>
              <a:t>as</a:t>
            </a:r>
            <a:r>
              <a:rPr lang="it-IT" sz="1400" dirty="0"/>
              <a:t>: Hotels, Bus companies, Tour </a:t>
            </a:r>
            <a:r>
              <a:rPr lang="it-IT" sz="1400" dirty="0" err="1"/>
              <a:t>Guides</a:t>
            </a:r>
            <a:r>
              <a:rPr lang="it-IT" sz="1400" dirty="0"/>
              <a:t>, </a:t>
            </a:r>
            <a:r>
              <a:rPr lang="it-IT" sz="1400" dirty="0" err="1"/>
              <a:t>museums</a:t>
            </a:r>
            <a:r>
              <a:rPr lang="it-IT" sz="1400" dirty="0"/>
              <a:t> and </a:t>
            </a:r>
            <a:r>
              <a:rPr lang="it-IT" sz="1400" dirty="0" err="1"/>
              <a:t>other</a:t>
            </a:r>
            <a:r>
              <a:rPr lang="it-IT" sz="1400" dirty="0"/>
              <a:t> </a:t>
            </a:r>
            <a:r>
              <a:rPr lang="it-IT" sz="1400" dirty="0" err="1"/>
              <a:t>tourist</a:t>
            </a:r>
            <a:r>
              <a:rPr lang="it-IT" sz="1400" dirty="0"/>
              <a:t> </a:t>
            </a:r>
            <a:r>
              <a:rPr lang="it-IT" sz="1400" dirty="0" err="1"/>
              <a:t>settings</a:t>
            </a:r>
            <a:r>
              <a:rPr lang="it-IT" sz="1400" dirty="0"/>
              <a:t> (</a:t>
            </a:r>
            <a:r>
              <a:rPr lang="it-IT" sz="1400" dirty="0" err="1"/>
              <a:t>e.g</a:t>
            </a:r>
            <a:r>
              <a:rPr lang="it-IT" sz="1400" dirty="0"/>
              <a:t>: </a:t>
            </a:r>
            <a:r>
              <a:rPr lang="it-IT" sz="1400" dirty="0" err="1"/>
              <a:t>archeological</a:t>
            </a:r>
            <a:r>
              <a:rPr lang="it-IT" sz="1400" dirty="0"/>
              <a:t> </a:t>
            </a:r>
            <a:r>
              <a:rPr lang="it-IT" sz="1400" dirty="0" err="1"/>
              <a:t>sites</a:t>
            </a:r>
            <a:r>
              <a:rPr lang="it-IT" sz="1400" dirty="0"/>
              <a:t>, Shopping </a:t>
            </a:r>
            <a:r>
              <a:rPr lang="it-IT" sz="1400" dirty="0" err="1"/>
              <a:t>malls</a:t>
            </a:r>
            <a:r>
              <a:rPr lang="it-IT" sz="1400" dirty="0"/>
              <a:t>, and so on).</a:t>
            </a:r>
            <a:br>
              <a:rPr lang="it-IT" sz="1400" dirty="0"/>
            </a:br>
            <a:r>
              <a:rPr lang="it-IT" sz="1400" dirty="0"/>
              <a:t/>
            </a:r>
            <a:br>
              <a:rPr lang="it-IT" sz="1400" dirty="0"/>
            </a:br>
            <a:r>
              <a:rPr lang="it-IT" sz="1400" dirty="0"/>
              <a:t>Along with the face to face and </a:t>
            </a:r>
            <a:r>
              <a:rPr lang="it-IT" sz="1400" dirty="0" err="1"/>
              <a:t>phone</a:t>
            </a:r>
            <a:r>
              <a:rPr lang="it-IT" sz="1400" dirty="0"/>
              <a:t> to </a:t>
            </a:r>
            <a:r>
              <a:rPr lang="it-IT" sz="1400" dirty="0" err="1"/>
              <a:t>phone</a:t>
            </a:r>
            <a:r>
              <a:rPr lang="it-IT" sz="1400" dirty="0"/>
              <a:t> </a:t>
            </a:r>
            <a:r>
              <a:rPr lang="it-IT" sz="1400" dirty="0" err="1"/>
              <a:t>approach</a:t>
            </a:r>
            <a:r>
              <a:rPr lang="it-IT" sz="1400" dirty="0"/>
              <a:t>,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plan</a:t>
            </a:r>
            <a:r>
              <a:rPr lang="it-IT" sz="1400" dirty="0"/>
              <a:t> to </a:t>
            </a:r>
            <a:r>
              <a:rPr lang="it-IT" sz="1400" dirty="0" err="1"/>
              <a:t>run</a:t>
            </a:r>
            <a:r>
              <a:rPr lang="it-IT" sz="1400" dirty="0"/>
              <a:t> regular advertising </a:t>
            </a:r>
            <a:r>
              <a:rPr lang="it-IT" sz="1400" dirty="0" err="1"/>
              <a:t>campaigns</a:t>
            </a:r>
            <a:r>
              <a:rPr lang="it-IT" sz="1400" dirty="0"/>
              <a:t> on Social Networks and </a:t>
            </a:r>
            <a:r>
              <a:rPr lang="it-IT" sz="1400" dirty="0" err="1"/>
              <a:t>Search</a:t>
            </a:r>
            <a:r>
              <a:rPr lang="it-IT" sz="1400" dirty="0"/>
              <a:t> </a:t>
            </a:r>
            <a:r>
              <a:rPr lang="it-IT" sz="1400" dirty="0" err="1"/>
              <a:t>Engines</a:t>
            </a:r>
            <a:r>
              <a:rPr lang="it-IT" sz="1400" dirty="0"/>
              <a:t> </a:t>
            </a:r>
            <a:r>
              <a:rPr lang="it-IT" sz="1400" dirty="0" err="1"/>
              <a:t>such</a:t>
            </a:r>
            <a:r>
              <a:rPr lang="it-IT" sz="1400" dirty="0"/>
              <a:t> </a:t>
            </a:r>
            <a:r>
              <a:rPr lang="it-IT" sz="1400" dirty="0" err="1"/>
              <a:t>as</a:t>
            </a:r>
            <a:r>
              <a:rPr lang="it-IT" sz="1400" dirty="0"/>
              <a:t> </a:t>
            </a:r>
            <a:r>
              <a:rPr lang="it-IT" sz="1400" dirty="0" smtClean="0"/>
              <a:t>Google </a:t>
            </a:r>
            <a:endParaRPr lang="it-IT" altLang="it-IT" sz="1400" dirty="0">
              <a:solidFill>
                <a:prstClr val="black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0770" y="140383"/>
            <a:ext cx="540955" cy="5409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68" y="3229567"/>
            <a:ext cx="11210014" cy="114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35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-6146"/>
            <a:ext cx="9983755" cy="805543"/>
          </a:xfrm>
          <a:prstGeom prst="rect">
            <a:avLst/>
          </a:prstGeom>
          <a:solidFill>
            <a:srgbClr val="188DBB"/>
          </a:solidFill>
          <a:ln>
            <a:solidFill>
              <a:srgbClr val="2271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 smtClean="0">
                <a:latin typeface="Calibri" charset="0"/>
                <a:ea typeface="Calibri" charset="0"/>
                <a:cs typeface="Calibri" charset="0"/>
              </a:rPr>
              <a:t>  Team </a:t>
            </a:r>
            <a:r>
              <a:rPr lang="it-IT" sz="1600" i="1" dirty="0">
                <a:latin typeface="Calibri" charset="0"/>
                <a:ea typeface="Calibri" charset="0"/>
                <a:cs typeface="Calibri" charset="0"/>
              </a:rPr>
              <a:t>ed organizzazione	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7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D4C4ABB2-CDDE-4ADE-8D89-1CFF1BBDA329}"/>
              </a:ext>
            </a:extLst>
          </p:cNvPr>
          <p:cNvSpPr txBox="1"/>
          <p:nvPr/>
        </p:nvSpPr>
        <p:spPr>
          <a:xfrm>
            <a:off x="66040" y="71496"/>
            <a:ext cx="68379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EFE659E2-234B-4475-BEA1-43D27430552D}"/>
              </a:ext>
            </a:extLst>
          </p:cNvPr>
          <p:cNvSpPr/>
          <p:nvPr/>
        </p:nvSpPr>
        <p:spPr>
          <a:xfrm>
            <a:off x="508736" y="880523"/>
            <a:ext cx="112755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2000" b="1" dirty="0" smtClean="0">
                <a:latin typeface="Calibri" charset="0"/>
                <a:ea typeface="Calibri" charset="0"/>
                <a:cs typeface="Calibri" charset="0"/>
              </a:rPr>
              <a:t>4 MESI PER ESSERE OPERATIVI</a:t>
            </a:r>
            <a:endParaRPr lang="it-IT" sz="2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41CEBC8F-4A1C-40D7-ABAE-610C3476BBB8}"/>
              </a:ext>
            </a:extLst>
          </p:cNvPr>
          <p:cNvSpPr/>
          <p:nvPr/>
        </p:nvSpPr>
        <p:spPr>
          <a:xfrm>
            <a:off x="3581448" y="1652141"/>
            <a:ext cx="82810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xmlns="" id="{67A98B55-5870-41AD-9771-113882EBA297}"/>
              </a:ext>
            </a:extLst>
          </p:cNvPr>
          <p:cNvCxnSpPr/>
          <p:nvPr/>
        </p:nvCxnSpPr>
        <p:spPr>
          <a:xfrm>
            <a:off x="0" y="1322173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1">
            <a:extLst>
              <a:ext uri="{FF2B5EF4-FFF2-40B4-BE49-F238E27FC236}">
                <a16:creationId xmlns:a16="http://schemas.microsoft.com/office/drawing/2014/main" xmlns="" id="{60F96877-CC5B-43B0-A644-3335A9B3F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3137" y="1320219"/>
            <a:ext cx="5766487" cy="1569660"/>
          </a:xfrm>
          <a:prstGeom prst="rect">
            <a:avLst/>
          </a:prstGeom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6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The </a:t>
            </a:r>
            <a:r>
              <a:rPr lang="it-IT" sz="1600" dirty="0" err="1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development</a:t>
            </a:r>
            <a:r>
              <a:rPr lang="it-IT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and management of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Booking4Groups will be made from GRUMM Ltd, which will bring the platform for clients and Admin back-office panel into a fully operative status within 4 Months. </a:t>
            </a:r>
            <a:r>
              <a:rPr lang="it-IT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600" dirty="0" smtClean="0">
                <a:latin typeface="Calibri" charset="0"/>
                <a:ea typeface="Calibri" charset="0"/>
                <a:cs typeface="Calibri" charset="0"/>
              </a:rPr>
            </a:br>
            <a:endParaRPr lang="it-IT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xmlns="" id="{BEEA8CA7-8FD9-43E9-933B-41B2AE440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9061" y="2929465"/>
            <a:ext cx="5179052" cy="3262432"/>
          </a:xfrm>
          <a:prstGeom prst="rect">
            <a:avLst/>
          </a:prstGeom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The Booking4Groups Team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be made of: 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OPERATIONAL OFFICE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	- 1 COO</a:t>
            </a: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CUSTOMER </a:t>
            </a: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SUPPORT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/ BOOKING MANAGEMENT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	- 4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Members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BUSINESS </a:t>
            </a: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DEVELOPMENT, MARKETING, SOCIAL MEDIA &amp;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COMMUNICATIONS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	- 2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Members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ADMINISTRATION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  <a:p>
            <a:pPr indent="449580" algn="just">
              <a:spcAft>
                <a:spcPts val="400"/>
              </a:spcAft>
            </a:pPr>
            <a:r>
              <a:rPr lang="it-IT" sz="1600" dirty="0">
                <a:latin typeface="Calibri" charset="0"/>
                <a:ea typeface="Calibri" charset="0"/>
                <a:cs typeface="Calibri" charset="0"/>
              </a:rPr>
              <a:t>- 1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Admin</a:t>
            </a:r>
            <a:r>
              <a:rPr lang="it-IT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600" dirty="0" err="1" smtClean="0">
                <a:latin typeface="Calibri" charset="0"/>
                <a:ea typeface="Calibri" charset="0"/>
                <a:cs typeface="Calibri" charset="0"/>
              </a:rPr>
              <a:t>Secretary</a:t>
            </a:r>
            <a:endParaRPr lang="it-IT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113" y="147580"/>
            <a:ext cx="496431" cy="492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9" y="2014481"/>
            <a:ext cx="6095999" cy="395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09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208244" y="-5432"/>
            <a:ext cx="9983755" cy="805543"/>
          </a:xfrm>
          <a:prstGeom prst="rect">
            <a:avLst/>
          </a:prstGeom>
          <a:solidFill>
            <a:srgbClr val="188D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it-IT" sz="1600" i="1" dirty="0">
              <a:latin typeface="Aleo" panose="020F0502020204030203" pitchFamily="34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C7318-E9F4-4E33-B188-D128146844DD}" type="slidenum">
              <a:rPr lang="it-IT" smtClean="0"/>
              <a:t>8</a:t>
            </a:fld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D4C4ABB2-CDDE-4ADE-8D89-1CFF1BBDA329}"/>
              </a:ext>
            </a:extLst>
          </p:cNvPr>
          <p:cNvSpPr txBox="1"/>
          <p:nvPr/>
        </p:nvSpPr>
        <p:spPr>
          <a:xfrm>
            <a:off x="75659" y="84040"/>
            <a:ext cx="68379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EFE659E2-234B-4475-BEA1-43D27430552D}"/>
              </a:ext>
            </a:extLst>
          </p:cNvPr>
          <p:cNvSpPr/>
          <p:nvPr/>
        </p:nvSpPr>
        <p:spPr>
          <a:xfrm>
            <a:off x="586946" y="882297"/>
            <a:ext cx="112755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2000" b="1" dirty="0" smtClean="0">
                <a:latin typeface="Calibri" charset="0"/>
                <a:ea typeface="Calibri" charset="0"/>
                <a:cs typeface="Calibri" charset="0"/>
              </a:rPr>
              <a:t>WINNING THE MARKET</a:t>
            </a:r>
            <a:endParaRPr lang="it-IT" sz="2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41CEBC8F-4A1C-40D7-ABAE-610C3476BBB8}"/>
              </a:ext>
            </a:extLst>
          </p:cNvPr>
          <p:cNvSpPr/>
          <p:nvPr/>
        </p:nvSpPr>
        <p:spPr>
          <a:xfrm>
            <a:off x="3581448" y="2493263"/>
            <a:ext cx="82810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400"/>
              </a:spcAft>
            </a:pPr>
            <a:r>
              <a:rPr lang="it-IT" sz="1100" dirty="0"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xmlns="" id="{67A98B55-5870-41AD-9771-113882EBA297}"/>
              </a:ext>
            </a:extLst>
          </p:cNvPr>
          <p:cNvCxnSpPr/>
          <p:nvPr/>
        </p:nvCxnSpPr>
        <p:spPr>
          <a:xfrm>
            <a:off x="0" y="1322173"/>
            <a:ext cx="12191999" cy="0"/>
          </a:xfrm>
          <a:prstGeom prst="line">
            <a:avLst/>
          </a:prstGeom>
          <a:ln>
            <a:solidFill>
              <a:srgbClr val="188D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1">
            <a:extLst>
              <a:ext uri="{FF2B5EF4-FFF2-40B4-BE49-F238E27FC236}">
                <a16:creationId xmlns:a16="http://schemas.microsoft.com/office/drawing/2014/main" xmlns="" id="{60F96877-CC5B-43B0-A644-3335A9B3F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4873" y="3467436"/>
            <a:ext cx="9402251" cy="1436291"/>
          </a:xfrm>
          <a:prstGeom prst="rect">
            <a:avLst/>
          </a:prstGeom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400"/>
              </a:spcAft>
            </a:pPr>
            <a:endParaRPr lang="it-IT" sz="1400" dirty="0" smtClean="0">
              <a:latin typeface="Myriad Pro" panose="020B05030304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400"/>
              </a:spcAft>
            </a:pP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This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summary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of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our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financial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plan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for the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next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5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years</a:t>
            </a:r>
            <a:r>
              <a:rPr lang="it-IT" sz="1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which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shows the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forecast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of Booking4groups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without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any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further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investment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a part from the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one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descripted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below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: </a:t>
            </a:r>
            <a:br>
              <a:rPr lang="it-IT" sz="14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are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reserving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a 20% share to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whom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become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a future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shareholder</a:t>
            </a:r>
            <a:r>
              <a:rPr lang="it-IT" sz="1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exchange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of </a:t>
            </a:r>
            <a:r>
              <a:rPr lang="it-IT" sz="1400" b="1" dirty="0" smtClean="0">
                <a:highlight>
                  <a:srgbClr val="FFFF00"/>
                </a:highlight>
                <a:latin typeface="Calibri" charset="0"/>
                <a:ea typeface="Calibri" charset="0"/>
                <a:cs typeface="Calibri" charset="0"/>
              </a:rPr>
              <a:t>500.000€  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dirty="0" smtClean="0">
                <a:latin typeface="Calibri" charset="0"/>
                <a:ea typeface="Calibri" charset="0"/>
                <a:cs typeface="Calibri" charset="0"/>
              </a:rPr>
            </a:br>
            <a:endParaRPr lang="it-IT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xmlns="" id="{B6881D6D-EC6B-48DB-BFD2-A4CB07826632}"/>
              </a:ext>
            </a:extLst>
          </p:cNvPr>
          <p:cNvSpPr/>
          <p:nvPr/>
        </p:nvSpPr>
        <p:spPr>
          <a:xfrm>
            <a:off x="2340378" y="5031553"/>
            <a:ext cx="79040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400"/>
              </a:spcAft>
            </a:pP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have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estimated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the Booking4Groups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become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profitable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in the 8°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Month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from the trading start date.</a:t>
            </a:r>
            <a:r>
              <a:rPr lang="it-IT" sz="14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dirty="0">
                <a:latin typeface="Calibri" charset="0"/>
                <a:ea typeface="Calibri" charset="0"/>
                <a:cs typeface="Calibri" charset="0"/>
              </a:rPr>
            </a:b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The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shareholder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investor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payback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be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reached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on or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before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the 36°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month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400" dirty="0" err="1" smtClean="0">
                <a:latin typeface="Calibri" charset="0"/>
                <a:ea typeface="Calibri" charset="0"/>
                <a:cs typeface="Calibri" charset="0"/>
              </a:rPr>
              <a:t>after</a:t>
            </a:r>
            <a:r>
              <a:rPr lang="it-IT" sz="1400" dirty="0" smtClean="0">
                <a:latin typeface="Calibri" charset="0"/>
                <a:ea typeface="Calibri" charset="0"/>
                <a:cs typeface="Calibri" charset="0"/>
              </a:rPr>
              <a:t> the trading start date.</a:t>
            </a:r>
            <a:r>
              <a:rPr lang="it-IT" sz="14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it-IT" sz="1400" dirty="0">
                <a:latin typeface="Calibri" charset="0"/>
                <a:ea typeface="Calibri" charset="0"/>
                <a:cs typeface="Calibri" charset="0"/>
              </a:rPr>
            </a:br>
            <a:endParaRPr lang="it-IT" sz="1400" dirty="0"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4925" y="84040"/>
            <a:ext cx="591479" cy="5914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44396" y="201678"/>
            <a:ext cx="3044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Finance</a:t>
            </a:r>
            <a:r>
              <a:rPr lang="it-IT" i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	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244" y="2112857"/>
            <a:ext cx="8339766" cy="159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43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0" y="6052457"/>
            <a:ext cx="12192000" cy="8055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it-IT" sz="1600" i="1" dirty="0">
                <a:latin typeface="Aleo" panose="020F0502020204030203" pitchFamily="34" charset="0"/>
              </a:rPr>
              <a:t>	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xmlns="" id="{B082BE08-A0B1-438D-AA8D-2B23DBCB88D8}"/>
              </a:ext>
            </a:extLst>
          </p:cNvPr>
          <p:cNvSpPr txBox="1"/>
          <p:nvPr/>
        </p:nvSpPr>
        <p:spPr>
          <a:xfrm>
            <a:off x="79347" y="5961017"/>
            <a:ext cx="9850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Booking</a:t>
            </a:r>
            <a:r>
              <a:rPr 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4</a:t>
            </a:r>
            <a:r>
              <a:rPr lang="en-US" sz="3000" b="1" dirty="0">
                <a:solidFill>
                  <a:schemeClr val="tx1">
                    <a:lumMod val="85000"/>
                    <a:lumOff val="15000"/>
                  </a:schemeClr>
                </a:solidFill>
                <a:ea typeface="Nexa Bold" charset="0"/>
                <a:cs typeface="Nexa Bold" charset="0"/>
              </a:rPr>
              <a:t>Groups</a:t>
            </a:r>
          </a:p>
          <a:p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ea typeface="Nexa Bold" charset="0"/>
              <a:cs typeface="Nexa Bold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9075441" y="6380946"/>
            <a:ext cx="317170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Thanks</a:t>
            </a:r>
            <a:r>
              <a:rPr lang="it-IT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for </a:t>
            </a:r>
            <a:r>
              <a:rPr lang="it-IT" sz="2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your</a:t>
            </a:r>
            <a:r>
              <a:rPr lang="it-IT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time</a:t>
            </a:r>
            <a:r>
              <a:rPr lang="mr-IN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2500" b="1" dirty="0">
              <a:solidFill>
                <a:schemeClr val="tx1">
                  <a:lumMod val="85000"/>
                  <a:lumOff val="1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0"/>
          <a:stretch/>
        </p:blipFill>
        <p:spPr>
          <a:xfrm>
            <a:off x="0" y="8436"/>
            <a:ext cx="12192000" cy="604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2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329</Words>
  <Application>Microsoft Macintosh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Aleo</vt:lpstr>
      <vt:lpstr>Calibri</vt:lpstr>
      <vt:lpstr>Calibri Light</vt:lpstr>
      <vt:lpstr>Myriad Pro</vt:lpstr>
      <vt:lpstr>Nexa Bold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dcterms:created xsi:type="dcterms:W3CDTF">2017-07-12T14:35:18Z</dcterms:created>
  <dcterms:modified xsi:type="dcterms:W3CDTF">2017-07-13T15:28:03Z</dcterms:modified>
</cp:coreProperties>
</file>

<file path=docProps/thumbnail.jpeg>
</file>